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3359-E524-4D9B-9C00-1E41886820CF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47DC-88B4-4820-9B65-B6B04BBB7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3359-E524-4D9B-9C00-1E41886820CF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47DC-88B4-4820-9B65-B6B04BBB7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3359-E524-4D9B-9C00-1E41886820CF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47DC-88B4-4820-9B65-B6B04BBB7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3359-E524-4D9B-9C00-1E41886820CF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47DC-88B4-4820-9B65-B6B04BBB7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3359-E524-4D9B-9C00-1E41886820CF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47DC-88B4-4820-9B65-B6B04BBB7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3359-E524-4D9B-9C00-1E41886820CF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47DC-88B4-4820-9B65-B6B04BBB7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3359-E524-4D9B-9C00-1E41886820CF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47DC-88B4-4820-9B65-B6B04BBB7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3359-E524-4D9B-9C00-1E41886820CF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47DC-88B4-4820-9B65-B6B04BBB7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3359-E524-4D9B-9C00-1E41886820CF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47DC-88B4-4820-9B65-B6B04BBB7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3359-E524-4D9B-9C00-1E41886820CF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47DC-88B4-4820-9B65-B6B04BBB7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3359-E524-4D9B-9C00-1E41886820CF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47DC-88B4-4820-9B65-B6B04BBB7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E3359-E524-4D9B-9C00-1E41886820CF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C47DC-88B4-4820-9B65-B6B04BBB7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t.ped@mail.ru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dpo@udsu.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dpo@udsu.ru" TargetMode="External"/><Relationship Id="rId2" Type="http://schemas.openxmlformats.org/officeDocument/2006/relationships/hyperlink" Target="mailto:st.ped@mail.r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794519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КУРСЫ ПОВЫШЕНИЯ КВАЛИФИКАЦИИ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924944"/>
            <a:ext cx="8424936" cy="158417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«ОРГАНИЗАЦИЯ ИНКЛЮЗИВНОГО ОБРАЗОВАНИЯ ДЛЯ ДЕТЕЙ С ОГРАНИЧЕННЫМИ ВОЗМОЖНОСТЯМИ ЗДОРОВЬЯ В ОБЩЕОБРАЗОВАТЕЛЬНЫХ ОРГАНИЗАЦИЯХ»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Envy\Desktop\logo_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1650628" cy="165062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51720" y="404664"/>
            <a:ext cx="6480720" cy="1355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ФГБОУ ВПО  «Удмуртский государственный университет»</a:t>
            </a:r>
          </a:p>
          <a:p>
            <a:pPr algn="ctr">
              <a:lnSpc>
                <a:spcPct val="150000"/>
              </a:lnSpc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Институт дополнительного профессионального образования </a:t>
            </a:r>
          </a:p>
          <a:p>
            <a:pPr algn="ctr">
              <a:lnSpc>
                <a:spcPct val="150000"/>
              </a:lnSpc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Институт педагогики, психологии и социальных технологий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488" y="4643446"/>
            <a:ext cx="607223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Руководитель программы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Сунцова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Александра Сергеевна, к.п.н., доцент, зам. директора Института педагогики, психологии и социальных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технологий,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st.ped@mail.ru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тел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8-912-763-47-03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Организаторы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Институт дополнительного профессионального образования, т. 916-082,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/>
              </a:rPr>
              <a:t>idpo@udsu.ru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204365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знакомство слушателей с теоретическими основами и практическими моделями инклюзивного образования, повышение профессионального уровня руководителей и специалистов образовательных организаций в создании инклюзивной среды для детей, имеющих особые образовательные потребности.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717032"/>
            <a:ext cx="7776864" cy="2736304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2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Базы проведения курсов:</a:t>
            </a:r>
          </a:p>
          <a:p>
            <a:pPr algn="l">
              <a:spcBef>
                <a:spcPts val="0"/>
              </a:spcBef>
            </a:pPr>
            <a:endParaRPr lang="ru-RU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ФГБОУ ВПО  «Удмуртский государственный университет», МБОУ СОШ № 77 г. Ижевска (Республиканская инновационная площадка Министерства  образования и науки УР), МБДОУ «Детский сад № 186» г. Ижевска (Республиканская инновационная площадка Министерства  образования и науки УР)</a:t>
            </a:r>
          </a:p>
          <a:p>
            <a:pPr algn="l">
              <a:spcBef>
                <a:spcPts val="0"/>
              </a:spcBef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692696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ПРИГЛАШАЮТСЯ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руководители, специалисты, педагоги образовательных организаций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Принципы организации курсов:</a:t>
            </a:r>
          </a:p>
          <a:p>
            <a:pPr algn="ctr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сетевое взаимодействие образовательных организаций, участвующих в реализации содержания курсов;</a:t>
            </a:r>
          </a:p>
          <a:p>
            <a:pPr algn="just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вариативность форм повышения квалификации (комбинация очной, дистанционной форм обучения);</a:t>
            </a:r>
          </a:p>
          <a:p>
            <a:pPr algn="just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гибкость построения содержания курсов (по предварительному запросу слушателей изучение отдельных модулей курсов может быть углублено или сокращено);</a:t>
            </a:r>
          </a:p>
          <a:p>
            <a:pPr algn="just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учет ФГОС для детей с ОВЗ и Профессионального стандарта педагога.</a:t>
            </a:r>
          </a:p>
          <a:p>
            <a:pPr algn="just">
              <a:spcBef>
                <a:spcPts val="0"/>
              </a:spcBef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Формы проведения занятий: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интерактивный лекторий;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практикум;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презентация опыта работы образовательных организаций, реализующих различные модели инклюзивного образования;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посещение уроков учителей и занятий специалистов;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презентация материально-технического и методического оснащения инклюзивной образовательной среды;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демонстрация и обсуждение видеоматериалов.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Электронное приложение включает:</a:t>
            </a:r>
          </a:p>
          <a:p>
            <a:pPr marL="457200" indent="-457200">
              <a:spcBef>
                <a:spcPts val="0"/>
              </a:spcBef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пакет нормативно-правовых документов для организации процесса инклюзивного образования;</a:t>
            </a:r>
          </a:p>
          <a:p>
            <a:pPr marL="457200" indent="-457200">
              <a:spcBef>
                <a:spcPts val="0"/>
              </a:spcBef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презентацию материально-технического обеспечения «Доступная среда»;</a:t>
            </a:r>
          </a:p>
          <a:p>
            <a:pPr marL="457200" indent="-457200">
              <a:spcBef>
                <a:spcPts val="0"/>
              </a:spcBef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характеристику особых образовательных потребностей детей с различными типами нарушенного развития;</a:t>
            </a:r>
          </a:p>
          <a:p>
            <a:pPr marL="457200" indent="-457200">
              <a:spcBef>
                <a:spcPts val="0"/>
              </a:spcBef>
              <a:buFont typeface="Wingdings" pitchFamily="2" charset="2"/>
              <a:buChar char="§"/>
            </a:pP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мультимедийные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тренажеры для детей, испытывающих трудности в освоении образовательной программы.</a:t>
            </a:r>
          </a:p>
          <a:p>
            <a:pPr marL="457200" indent="-457200">
              <a:buFont typeface="Wingdings" pitchFamily="2" charset="2"/>
              <a:buChar char="§"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Преподаватели курсов: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И. Н. Белозеров – зам. министра образования и науки УР, к.п.н.; А. С.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Сунцова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 зам. директора ИППСТ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УдГУ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к.п.н.; Э. Б.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Чиркова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 зав. кафедрой специальной психологии и коррекционной педагогики ИППСТ; М. Г. Савельева – доцент кафедры педагогики и педагогической психологии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УдГУ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 Г.Л. Митрошина – директор МБОУ СОШ № 77 г. Ижевска; </a:t>
            </a:r>
          </a:p>
          <a:p>
            <a:pPr marL="0" indent="0"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Н. А.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Збар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 директор МБОУ СОШ № 53  г. Ижевска; педагоги и специалисты образовательных учреждений.</a:t>
            </a: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88640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КУРСОВ ПОВЫШЕНИЯ КВАЛИФИКАЦИИ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692696"/>
            <a:ext cx="82089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Теория инклюзивного образования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340768"/>
            <a:ext cx="252028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u="sng" dirty="0" smtClean="0"/>
              <a:t>КОНЦЕПТУАЛЬНЫЕ ОСНОВЫ ИНКЛЮЗИВНОГО ОБРАЗОВАНИЯ</a:t>
            </a:r>
          </a:p>
          <a:p>
            <a:pPr algn="ctr"/>
            <a:r>
              <a:rPr lang="ru-RU" sz="1200" dirty="0" smtClean="0"/>
              <a:t>Смыслы и сущность профессиональной деятельности в условиях инклюзивного образования</a:t>
            </a:r>
            <a:endParaRPr lang="ru-RU" sz="1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347864" y="1340768"/>
            <a:ext cx="252028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u="sng" dirty="0" smtClean="0"/>
              <a:t>НОРМАТИВНО-ПРАВОВОЕ ОБЕСПЕЧЕНИЕ ИНКЛЮЗИВНОГО ОБРАЗОВАНИЯ</a:t>
            </a:r>
          </a:p>
          <a:p>
            <a:pPr algn="ctr"/>
            <a:r>
              <a:rPr lang="ru-RU" sz="1200" dirty="0" smtClean="0"/>
              <a:t>Совокупность нормативных положений инклюзивной образовательной организации</a:t>
            </a:r>
            <a:endParaRPr lang="ru-RU" sz="1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28184" y="1340768"/>
            <a:ext cx="252028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u="sng" dirty="0" smtClean="0"/>
              <a:t>АЛГОРИТМ СОЗДАНИЯ ИНКЛЮЗИВНОЙ ОБРАЗОВАТЕЛЬНОЙ СРЕДЫ УЧРЕЖДЕНИЯ</a:t>
            </a:r>
          </a:p>
          <a:p>
            <a:pPr algn="ctr"/>
            <a:r>
              <a:rPr lang="ru-RU" sz="1200" dirty="0" smtClean="0"/>
              <a:t>Управление процессом внедрения инновации</a:t>
            </a:r>
            <a:endParaRPr lang="ru-RU" sz="1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2924944"/>
            <a:ext cx="82089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Технологии инклюзивного образования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3501008"/>
            <a:ext cx="201622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Психолого-педагогическое сопровождение субъектов образовательного процесса: ребенка, педагога, семьи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411760" y="3501008"/>
            <a:ext cx="201622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Коррекционное сопровождение, способы повышения личностного и образовательного потенциала </a:t>
            </a:r>
            <a:r>
              <a:rPr lang="ru-RU" sz="1200" dirty="0" smtClean="0"/>
              <a:t>ребенка</a:t>
            </a:r>
            <a:endParaRPr lang="ru-RU" sz="1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644008" y="3501008"/>
            <a:ext cx="201622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Социализация, развитие коммуникативного пространства образовательной организации</a:t>
            </a:r>
            <a:endParaRPr lang="ru-RU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876256" y="3501008"/>
            <a:ext cx="201622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Деятельность учителя-предметника в инклюзивном классе</a:t>
            </a:r>
            <a:endParaRPr lang="ru-RU" sz="1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1520" y="5229200"/>
            <a:ext cx="64087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Содержание и алгоритм построения адаптированной образовательной программы</a:t>
            </a:r>
            <a:endParaRPr lang="ru-RU" sz="1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51520" y="6093296"/>
            <a:ext cx="64087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Критерии оценки образовательных результатов и личностных достижений ребенка</a:t>
            </a:r>
            <a:endParaRPr lang="ru-RU" sz="1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948264" y="5229200"/>
            <a:ext cx="201622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Способы преодоления затруднений участников инклюзивного образования</a:t>
            </a:r>
            <a:endParaRPr lang="ru-RU" sz="1400" dirty="0"/>
          </a:p>
        </p:txBody>
      </p:sp>
      <p:cxnSp>
        <p:nvCxnSpPr>
          <p:cNvPr id="21" name="Прямая соединительная линия 20"/>
          <p:cNvCxnSpPr>
            <a:stCxn id="8" idx="3"/>
            <a:endCxn id="9" idx="1"/>
          </p:cNvCxnSpPr>
          <p:nvPr/>
        </p:nvCxnSpPr>
        <p:spPr>
          <a:xfrm>
            <a:off x="3059832" y="2060848"/>
            <a:ext cx="28803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9" idx="3"/>
            <a:endCxn id="10" idx="1"/>
          </p:cNvCxnSpPr>
          <p:nvPr/>
        </p:nvCxnSpPr>
        <p:spPr>
          <a:xfrm>
            <a:off x="5868144" y="2060848"/>
            <a:ext cx="36004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8" idx="0"/>
          </p:cNvCxnSpPr>
          <p:nvPr/>
        </p:nvCxnSpPr>
        <p:spPr>
          <a:xfrm flipV="1">
            <a:off x="1799692" y="1124744"/>
            <a:ext cx="36004" cy="2160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7" idx="2"/>
            <a:endCxn id="9" idx="0"/>
          </p:cNvCxnSpPr>
          <p:nvPr/>
        </p:nvCxnSpPr>
        <p:spPr>
          <a:xfrm flipH="1">
            <a:off x="4608004" y="1124744"/>
            <a:ext cx="36004" cy="2160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10" idx="0"/>
          </p:cNvCxnSpPr>
          <p:nvPr/>
        </p:nvCxnSpPr>
        <p:spPr>
          <a:xfrm flipH="1" flipV="1">
            <a:off x="7452320" y="1124744"/>
            <a:ext cx="36004" cy="2160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8" idx="2"/>
          </p:cNvCxnSpPr>
          <p:nvPr/>
        </p:nvCxnSpPr>
        <p:spPr>
          <a:xfrm flipH="1">
            <a:off x="1619672" y="2780928"/>
            <a:ext cx="180020" cy="1440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9" idx="2"/>
            <a:endCxn id="11" idx="0"/>
          </p:cNvCxnSpPr>
          <p:nvPr/>
        </p:nvCxnSpPr>
        <p:spPr>
          <a:xfrm>
            <a:off x="4608004" y="2780928"/>
            <a:ext cx="36004" cy="1440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10" idx="2"/>
          </p:cNvCxnSpPr>
          <p:nvPr/>
        </p:nvCxnSpPr>
        <p:spPr>
          <a:xfrm>
            <a:off x="7488324" y="2780928"/>
            <a:ext cx="252028" cy="1440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endCxn id="12" idx="0"/>
          </p:cNvCxnSpPr>
          <p:nvPr/>
        </p:nvCxnSpPr>
        <p:spPr>
          <a:xfrm flipH="1">
            <a:off x="1259632" y="3356992"/>
            <a:ext cx="648072" cy="1440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endCxn id="13" idx="0"/>
          </p:cNvCxnSpPr>
          <p:nvPr/>
        </p:nvCxnSpPr>
        <p:spPr>
          <a:xfrm flipH="1">
            <a:off x="3419872" y="3356992"/>
            <a:ext cx="432048" cy="1440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5580112" y="3356992"/>
            <a:ext cx="288032" cy="1440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7668344" y="3356992"/>
            <a:ext cx="360040" cy="1440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stCxn id="14" idx="3"/>
            <a:endCxn id="15" idx="1"/>
          </p:cNvCxnSpPr>
          <p:nvPr/>
        </p:nvCxnSpPr>
        <p:spPr>
          <a:xfrm>
            <a:off x="6660232" y="4221088"/>
            <a:ext cx="21602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stCxn id="12" idx="3"/>
            <a:endCxn id="13" idx="1"/>
          </p:cNvCxnSpPr>
          <p:nvPr/>
        </p:nvCxnSpPr>
        <p:spPr>
          <a:xfrm>
            <a:off x="2267744" y="422108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13" idx="3"/>
            <a:endCxn id="14" idx="1"/>
          </p:cNvCxnSpPr>
          <p:nvPr/>
        </p:nvCxnSpPr>
        <p:spPr>
          <a:xfrm>
            <a:off x="4427984" y="4221088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stCxn id="12" idx="2"/>
          </p:cNvCxnSpPr>
          <p:nvPr/>
        </p:nvCxnSpPr>
        <p:spPr>
          <a:xfrm>
            <a:off x="1259632" y="4941168"/>
            <a:ext cx="0" cy="2880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stCxn id="13" idx="2"/>
            <a:endCxn id="16" idx="0"/>
          </p:cNvCxnSpPr>
          <p:nvPr/>
        </p:nvCxnSpPr>
        <p:spPr>
          <a:xfrm>
            <a:off x="3419872" y="4941168"/>
            <a:ext cx="36004" cy="2880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stCxn id="14" idx="2"/>
          </p:cNvCxnSpPr>
          <p:nvPr/>
        </p:nvCxnSpPr>
        <p:spPr>
          <a:xfrm>
            <a:off x="5652120" y="4941168"/>
            <a:ext cx="0" cy="2880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flipH="1">
            <a:off x="6444208" y="4941168"/>
            <a:ext cx="576064" cy="2880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>
            <a:stCxn id="16" idx="3"/>
          </p:cNvCxnSpPr>
          <p:nvPr/>
        </p:nvCxnSpPr>
        <p:spPr>
          <a:xfrm>
            <a:off x="6660232" y="5517232"/>
            <a:ext cx="28803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>
            <a:stCxn id="16" idx="2"/>
            <a:endCxn id="17" idx="0"/>
          </p:cNvCxnSpPr>
          <p:nvPr/>
        </p:nvCxnSpPr>
        <p:spPr>
          <a:xfrm>
            <a:off x="3455876" y="5805264"/>
            <a:ext cx="0" cy="2880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0" y="76200"/>
          <a:ext cx="9144000" cy="6705600"/>
        </p:xfrm>
        <a:graphic>
          <a:graphicData uri="http://schemas.openxmlformats.org/presentationml/2006/ole">
            <p:oleObj spid="_x0000_s2050" name="Документ" r:id="rId3" imgW="9248244" imgH="678171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КОНТАКТЫ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Руководитель программы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–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Сунцова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Александра Сергеевна, к.п.н., доцент, зам. директора Института педагогики, психологии и социальных технологий,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  <a:hlinkClick r:id="rId2"/>
              </a:rPr>
              <a:t>st.ped@mail.ru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тел: 8-912-763-47-03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Организаторы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Институт дополнительного профессионального образования</a:t>
            </a:r>
            <a:r>
              <a:rPr lang="ru-RU" sz="3100" smtClean="0">
                <a:latin typeface="Times New Roman" pitchFamily="18" charset="0"/>
                <a:cs typeface="Times New Roman" pitchFamily="18" charset="0"/>
              </a:rPr>
              <a:t>, запись по         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т. 916-082,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  <a:hlinkClick r:id="rId3"/>
              </a:rPr>
              <a:t>idpo@udsu.ru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505</Words>
  <Application>Microsoft Office PowerPoint</Application>
  <PresentationFormat>Экран (4:3)</PresentationFormat>
  <Paragraphs>54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Документ</vt:lpstr>
      <vt:lpstr>КУРСЫ ПОВЫШЕНИЯ КВАЛИФИКАЦИИ</vt:lpstr>
      <vt:lpstr>Цель – знакомство слушателей с теоретическими основами и практическими моделями инклюзивного образования, повышение профессионального уровня руководителей и специалистов образовательных организаций в создании инклюзивной среды для детей, имеющих особые образовательные потребности.</vt:lpstr>
      <vt:lpstr>Слайд 3</vt:lpstr>
      <vt:lpstr>Слайд 4</vt:lpstr>
      <vt:lpstr>Слайд 5</vt:lpstr>
      <vt:lpstr>Слайд 6</vt:lpstr>
      <vt:lpstr>КОНТАКТЫ  Руководитель программы –  Сунцова Александра Сергеевна, к.п.н., доцент, зам. директора Института педагогики, психологии и социальных технологий, e-mail: st.ped@mail.ru, тел: 8-912-763-47-03 Организаторы - Институт дополнительного профессионального образования, запись по          т. 916-082, idpo@udsu.ru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Курсы повышения квалификации</dc:title>
  <dc:creator>Envy</dc:creator>
  <cp:lastModifiedBy>User</cp:lastModifiedBy>
  <cp:revision>25</cp:revision>
  <dcterms:created xsi:type="dcterms:W3CDTF">2016-02-26T08:35:44Z</dcterms:created>
  <dcterms:modified xsi:type="dcterms:W3CDTF">2016-03-09T12:06:41Z</dcterms:modified>
</cp:coreProperties>
</file>