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-idpo.udsu.ru/fdo" TargetMode="External"/><Relationship Id="rId2" Type="http://schemas.openxmlformats.org/officeDocument/2006/relationships/hyperlink" Target="mailto:fdo@udsu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6" y="927578"/>
            <a:ext cx="7242796" cy="461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Журналистика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54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Создание студийных телевизионных программ</a:t>
            </a:r>
          </a:p>
          <a:p>
            <a:pPr lvl="0"/>
            <a:r>
              <a:rPr lang="ru-RU" sz="3600" b="1" dirty="0"/>
              <a:t>Клуб </a:t>
            </a:r>
            <a:r>
              <a:rPr lang="en-US" sz="3600" b="1" dirty="0"/>
              <a:t>«</a:t>
            </a:r>
            <a:r>
              <a:rPr lang="en-US" sz="3600" b="1" dirty="0" err="1"/>
              <a:t>Englishland</a:t>
            </a:r>
            <a:r>
              <a:rPr lang="en-US" sz="3600" b="1" dirty="0"/>
              <a:t>»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47424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Развивающие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программы 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«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Профильная подготовка»</a:t>
            </a:r>
            <a:b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68 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часов</a:t>
            </a:r>
          </a:p>
        </p:txBody>
      </p:sp>
    </p:spTree>
    <p:extLst>
      <p:ext uri="{BB962C8B-B14F-4D97-AF65-F5344CB8AC3E}">
        <p14:creationId xmlns:p14="http://schemas.microsoft.com/office/powerpoint/2010/main" val="221651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Курс «Основы </a:t>
            </a:r>
            <a:r>
              <a:rPr lang="ru-RU" sz="5400" dirty="0" err="1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профессиоведения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800" b="1" dirty="0" smtClean="0"/>
          </a:p>
          <a:p>
            <a:pPr marL="0" indent="0">
              <a:buNone/>
            </a:pPr>
            <a:endParaRPr lang="ru-RU" sz="800" b="1" dirty="0"/>
          </a:p>
          <a:p>
            <a:pPr marL="0" indent="0">
              <a:buNone/>
            </a:pPr>
            <a:endParaRPr lang="ru-RU" sz="800" b="1" dirty="0" smtClean="0"/>
          </a:p>
          <a:p>
            <a:pPr marL="0" indent="0" algn="just"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Оказание </a:t>
            </a:r>
            <a:r>
              <a:rPr lang="ru-RU" sz="3600" b="1" dirty="0"/>
              <a:t>помощи в осознанном выборе дальнейшего образовательного маршрута; информация по литературным подборкам.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768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Дисциплины специализации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800" dirty="0" smtClean="0"/>
          </a:p>
          <a:p>
            <a:endParaRPr lang="ru-RU" sz="800" dirty="0"/>
          </a:p>
          <a:p>
            <a:endParaRPr lang="ru-RU" sz="800" dirty="0" smtClean="0"/>
          </a:p>
          <a:p>
            <a:endParaRPr lang="ru-RU" sz="800" dirty="0"/>
          </a:p>
          <a:p>
            <a:pPr marL="0" lvl="0" indent="0">
              <a:buNone/>
            </a:pPr>
            <a:endParaRPr lang="ru-RU" sz="800" b="1" dirty="0"/>
          </a:p>
          <a:p>
            <a:pPr marL="0" lvl="0" indent="0">
              <a:buNone/>
            </a:pPr>
            <a:endParaRPr lang="ru-RU" sz="800" b="1" dirty="0" smtClean="0"/>
          </a:p>
          <a:p>
            <a:pPr marL="0" lvl="0" indent="0">
              <a:buNone/>
            </a:pPr>
            <a:r>
              <a:rPr lang="ru-RU" sz="3600" b="1" dirty="0" smtClean="0"/>
              <a:t>  Расширяющие </a:t>
            </a:r>
            <a:r>
              <a:rPr lang="ru-RU" sz="3600" b="1" dirty="0"/>
              <a:t>знания учащихся по </a:t>
            </a:r>
            <a:r>
              <a:rPr lang="ru-RU" sz="3600" b="1" dirty="0" smtClean="0"/>
              <a:t>предметам </a:t>
            </a:r>
            <a:r>
              <a:rPr lang="ru-RU" sz="3600" b="1" dirty="0"/>
              <a:t>выбранного направления.</a:t>
            </a:r>
          </a:p>
          <a:p>
            <a:endParaRPr lang="ru-RU" sz="800" dirty="0" smtClean="0"/>
          </a:p>
          <a:p>
            <a:endParaRPr lang="ru-RU" sz="800" dirty="0"/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51835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Практические занятия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sz="800" b="1" dirty="0" smtClean="0"/>
          </a:p>
          <a:p>
            <a:pPr marL="0" lvl="0" indent="0">
              <a:buNone/>
            </a:pPr>
            <a:endParaRPr lang="ru-RU" sz="800" b="1" dirty="0"/>
          </a:p>
          <a:p>
            <a:pPr marL="0" lvl="0" indent="0">
              <a:buNone/>
            </a:pPr>
            <a:endParaRPr lang="ru-RU" sz="800" b="1" dirty="0" smtClean="0"/>
          </a:p>
          <a:p>
            <a:pPr marL="0" lvl="0" indent="0">
              <a:buNone/>
            </a:pPr>
            <a:r>
              <a:rPr lang="ru-RU" sz="3600" b="1" dirty="0" smtClean="0"/>
              <a:t>  </a:t>
            </a:r>
            <a:r>
              <a:rPr lang="ru-RU" sz="3600" b="1" dirty="0" smtClean="0"/>
              <a:t>Вовлечение </a:t>
            </a:r>
            <a:r>
              <a:rPr lang="ru-RU" sz="3600" b="1" dirty="0"/>
              <a:t>учащихся в активную творческую, исследовательскую и социально значимую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70644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err="1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Профориентационные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 экскурсии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3600" b="1" dirty="0" smtClean="0"/>
              <a:t>  Р</a:t>
            </a:r>
            <a:r>
              <a:rPr lang="ru-RU" sz="3600" b="1" dirty="0" smtClean="0"/>
              <a:t>асширение </a:t>
            </a:r>
            <a:r>
              <a:rPr lang="ru-RU" sz="3600" b="1" dirty="0"/>
              <a:t>представлений учащихся о выбранной образовательной области (экскурсии на факультеты и институты, в музеи, на предприятия).</a:t>
            </a:r>
          </a:p>
          <a:p>
            <a:pPr marL="0" indent="0">
              <a:buNone/>
            </a:pPr>
            <a:r>
              <a:rPr lang="ru-RU" sz="3600" b="1" dirty="0" smtClean="0"/>
              <a:t>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9023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Психологическая мастерская</a:t>
            </a:r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 34 часа 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13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9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Психология  </a:t>
            </a: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54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54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600" b="1" dirty="0" err="1"/>
              <a:t>фасилитация</a:t>
            </a:r>
            <a:r>
              <a:rPr lang="ru-RU" sz="3600" b="1" dirty="0"/>
              <a:t> (групповое обсуждение)</a:t>
            </a:r>
          </a:p>
          <a:p>
            <a:pPr lvl="0"/>
            <a:r>
              <a:rPr lang="ru-RU" sz="3600" b="1" dirty="0"/>
              <a:t>практикум (отработка умений)</a:t>
            </a:r>
          </a:p>
          <a:p>
            <a:pPr lvl="0"/>
            <a:r>
              <a:rPr lang="ru-RU" sz="3600" b="1" dirty="0"/>
              <a:t>само- и групповая диагностика навыков</a:t>
            </a:r>
          </a:p>
          <a:p>
            <a:pPr lvl="0"/>
            <a:r>
              <a:rPr lang="ru-RU" sz="3600" b="1" dirty="0"/>
              <a:t>работа в группах</a:t>
            </a:r>
          </a:p>
          <a:p>
            <a:pPr lvl="0"/>
            <a:r>
              <a:rPr lang="ru-RU" sz="3600" b="1" dirty="0"/>
              <a:t>консультация (анализ диагностических результатов, обратная связь)                    достижения повышение коммуникативной (психологической) грамотности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816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latin typeface="Impact" pitchFamily="34" charset="0"/>
              </a:rPr>
              <a:t/>
            </a:r>
            <a:br>
              <a:rPr lang="ru-RU" sz="800" dirty="0" smtClean="0">
                <a:latin typeface="Impact" pitchFamily="34" charset="0"/>
              </a:rPr>
            </a:br>
            <a:r>
              <a:rPr lang="ru-RU" sz="800" dirty="0">
                <a:latin typeface="Impact" pitchFamily="34" charset="0"/>
              </a:rPr>
              <a:t/>
            </a:r>
            <a:br>
              <a:rPr lang="ru-RU" sz="800" dirty="0">
                <a:latin typeface="Impact" pitchFamily="34" charset="0"/>
              </a:rPr>
            </a:br>
            <a:r>
              <a:rPr lang="ru-RU" sz="800" dirty="0" smtClean="0">
                <a:latin typeface="Impact" pitchFamily="34" charset="0"/>
              </a:rPr>
              <a:t/>
            </a:r>
            <a:br>
              <a:rPr lang="ru-RU" sz="800" dirty="0" smtClean="0">
                <a:latin typeface="Impact" pitchFamily="34" charset="0"/>
              </a:rPr>
            </a:br>
            <a:r>
              <a:rPr lang="ru-RU" sz="800" dirty="0">
                <a:latin typeface="Impact" pitchFamily="34" charset="0"/>
              </a:rPr>
              <a:t/>
            </a:r>
            <a:br>
              <a:rPr lang="ru-RU" sz="800" dirty="0">
                <a:latin typeface="Impact" pitchFamily="34" charset="0"/>
              </a:rPr>
            </a:br>
            <a:r>
              <a:rPr lang="ru-RU" sz="800" dirty="0" smtClean="0">
                <a:latin typeface="Impact" pitchFamily="34" charset="0"/>
              </a:rPr>
              <a:t/>
            </a:r>
            <a:br>
              <a:rPr lang="ru-RU" sz="800" dirty="0" smtClean="0">
                <a:latin typeface="Impact" pitchFamily="34" charset="0"/>
              </a:rPr>
            </a:br>
            <a:r>
              <a:rPr lang="ru-RU" sz="800" dirty="0">
                <a:latin typeface="Impact" pitchFamily="34" charset="0"/>
              </a:rPr>
              <a:t/>
            </a:r>
            <a:br>
              <a:rPr lang="ru-RU" sz="800" dirty="0">
                <a:latin typeface="Impact" pitchFamily="34" charset="0"/>
              </a:rPr>
            </a:br>
            <a:r>
              <a:rPr lang="ru-RU" sz="800" dirty="0" smtClean="0">
                <a:latin typeface="Impact" pitchFamily="34" charset="0"/>
              </a:rPr>
              <a:t/>
            </a:r>
            <a:br>
              <a:rPr lang="ru-RU" sz="800" dirty="0" smtClean="0">
                <a:latin typeface="Impact" pitchFamily="34" charset="0"/>
              </a:rPr>
            </a:br>
            <a:r>
              <a:rPr lang="ru-RU" sz="800" dirty="0">
                <a:latin typeface="Impact" pitchFamily="34" charset="0"/>
              </a:rPr>
              <a:t/>
            </a:r>
            <a:br>
              <a:rPr lang="ru-RU" sz="800" dirty="0">
                <a:latin typeface="Impact" pitchFamily="34" charset="0"/>
              </a:rPr>
            </a:br>
            <a:r>
              <a:rPr lang="ru-RU" sz="800" dirty="0" smtClean="0">
                <a:latin typeface="Impact" pitchFamily="34" charset="0"/>
              </a:rPr>
              <a:t/>
            </a:r>
            <a:br>
              <a:rPr lang="ru-RU" sz="800" dirty="0" smtClean="0">
                <a:latin typeface="Impact" pitchFamily="34" charset="0"/>
              </a:rPr>
            </a:b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Социолингвистика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60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6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Социальные обстоятельства языка, влияющие на его использование.</a:t>
            </a:r>
          </a:p>
          <a:p>
            <a:pPr lvl="0"/>
            <a:r>
              <a:rPr lang="ru-RU" sz="3600" b="1" dirty="0"/>
              <a:t>Топ «самых»: редких; востребованных; лёгких, сложных, красивых языков.</a:t>
            </a:r>
          </a:p>
          <a:p>
            <a:pPr lvl="0"/>
            <a:r>
              <a:rPr lang="ru-RU" sz="3600" b="1" dirty="0"/>
              <a:t>Язык </a:t>
            </a:r>
            <a:r>
              <a:rPr lang="ru-RU" sz="3600" b="1" dirty="0" err="1"/>
              <a:t>невербализованного</a:t>
            </a:r>
            <a:r>
              <a:rPr lang="ru-RU" sz="3600" b="1" dirty="0"/>
              <a:t> общения.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3176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endParaRPr lang="ru-RU" sz="800" b="1" dirty="0" smtClean="0"/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800" b="1" dirty="0" smtClean="0"/>
          </a:p>
          <a:p>
            <a:pPr marL="0" indent="0" algn="ctr">
              <a:buNone/>
            </a:pPr>
            <a:r>
              <a:rPr lang="ru-RU" sz="3600" b="1" dirty="0" smtClean="0"/>
              <a:t>Успешность </a:t>
            </a:r>
            <a:r>
              <a:rPr lang="ru-RU" sz="3600" b="1" dirty="0"/>
              <a:t>самоопределения</a:t>
            </a:r>
            <a:br>
              <a:rPr lang="ru-RU" sz="3600" b="1" dirty="0"/>
            </a:br>
            <a:r>
              <a:rPr lang="ru-RU" sz="3600" b="1" dirty="0"/>
              <a:t>часто зависит не только от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«ХОЧУ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5400" b="1" dirty="0"/>
              <a:t>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>но и от реального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«МОГУ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5400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>Понять себя</a:t>
            </a:r>
          </a:p>
          <a:p>
            <a:pPr marL="0" indent="0" algn="ctr">
              <a:buNone/>
            </a:pPr>
            <a:r>
              <a:rPr lang="ru-RU" sz="3600" b="1" dirty="0"/>
              <a:t>помогут  развивающие программы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«ШАГ В БУДУЩЕЕ»</a:t>
            </a:r>
          </a:p>
          <a:p>
            <a:pPr algn="ctr"/>
            <a:endParaRPr lang="ru-RU" sz="5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1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Р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азвивающие программы</a:t>
            </a: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шаг 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в будущее</a:t>
            </a: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2016-2017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299085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7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endParaRPr lang="ru-RU" sz="800" dirty="0" smtClean="0"/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sz="800" dirty="0" smtClean="0"/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r>
              <a:rPr lang="ru-RU" b="1" dirty="0" smtClean="0"/>
              <a:t>А </a:t>
            </a:r>
            <a:r>
              <a:rPr lang="ru-RU" b="1" dirty="0"/>
              <a:t>так же мы предлагаем      			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УРОК ВЫХОДНОГО ДНЯ.</a:t>
            </a:r>
          </a:p>
          <a:p>
            <a:pPr marL="0" indent="0" algn="ctr">
              <a:buNone/>
            </a:pPr>
            <a:r>
              <a:rPr lang="ru-RU" b="1" dirty="0"/>
              <a:t> Это занятия по биологии, физике , математике, географии, психологии, астрономии  в лабораториях, музеях УдГУ.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Вас ждут  экскурсии и тренинги на природе</a:t>
            </a:r>
            <a:r>
              <a:rPr lang="ru-RU" b="1" dirty="0"/>
              <a:t>.</a:t>
            </a:r>
          </a:p>
          <a:p>
            <a:pPr marL="0" indent="0" algn="ctr"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366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/>
              <a:t>Наши контакты: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ИНСТИТУТ ДОПОЛНИТЕЛЬНОГО ПРОФЕССИОНАЛЬНОГО ОБРАЗОВАНИЯ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Центр довузовского образования</a:t>
            </a:r>
            <a:br>
              <a:rPr lang="ru-RU" dirty="0"/>
            </a:br>
            <a:r>
              <a:rPr lang="ru-RU" dirty="0"/>
              <a:t>426034, г. Ижевск,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ул. Университетская, 1, корпус 2, к. 123</a:t>
            </a:r>
            <a:br>
              <a:rPr lang="ru-RU" dirty="0"/>
            </a:br>
            <a:r>
              <a:rPr lang="ru-RU" b="1" dirty="0"/>
              <a:t>тел.(3412)917-319</a:t>
            </a:r>
            <a:br>
              <a:rPr lang="ru-RU" b="1" dirty="0"/>
            </a:b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b="1" u="sng" dirty="0" err="1">
                <a:hlinkClick r:id="rId2"/>
              </a:rPr>
              <a:t>fdo</a:t>
            </a:r>
            <a:r>
              <a:rPr lang="ru-RU" b="1" u="sng" dirty="0">
                <a:hlinkClick r:id="rId2"/>
              </a:rPr>
              <a:t>@</a:t>
            </a:r>
            <a:r>
              <a:rPr lang="en-US" b="1" u="sng" dirty="0" err="1">
                <a:hlinkClick r:id="rId2"/>
              </a:rPr>
              <a:t>udsu</a:t>
            </a:r>
            <a:r>
              <a:rPr lang="ru-RU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ru</a:t>
            </a:r>
            <a:r>
              <a:rPr lang="ru-RU" b="1" dirty="0"/>
              <a:t>,</a:t>
            </a:r>
            <a:br>
              <a:rPr lang="ru-RU" b="1" dirty="0"/>
            </a:br>
            <a:r>
              <a:rPr lang="ru-RU" dirty="0"/>
              <a:t>сайт: </a:t>
            </a:r>
            <a:r>
              <a:rPr lang="en-US" b="1" u="sng" dirty="0">
                <a:hlinkClick r:id="rId3"/>
              </a:rPr>
              <a:t>http</a:t>
            </a:r>
            <a:r>
              <a:rPr lang="ru-RU" b="1" u="sng" dirty="0">
                <a:hlinkClick r:id="rId3"/>
              </a:rPr>
              <a:t>://</a:t>
            </a:r>
            <a:r>
              <a:rPr lang="en-US" b="1" u="sng" dirty="0">
                <a:hlinkClick r:id="rId3"/>
              </a:rPr>
              <a:t>f</a:t>
            </a:r>
            <a:r>
              <a:rPr lang="ru-RU" b="1" u="sng" dirty="0">
                <a:hlinkClick r:id="rId3"/>
              </a:rPr>
              <a:t>-</a:t>
            </a:r>
            <a:r>
              <a:rPr lang="en-US" b="1" u="sng" dirty="0" err="1">
                <a:hlinkClick r:id="rId3"/>
              </a:rPr>
              <a:t>idpo</a:t>
            </a:r>
            <a:r>
              <a:rPr lang="ru-RU" b="1" u="sng" dirty="0">
                <a:hlinkClick r:id="rId3"/>
              </a:rPr>
              <a:t>.</a:t>
            </a:r>
            <a:r>
              <a:rPr lang="en-US" b="1" u="sng" dirty="0" err="1">
                <a:hlinkClick r:id="rId3"/>
              </a:rPr>
              <a:t>udsu</a:t>
            </a:r>
            <a:r>
              <a:rPr lang="ru-RU" b="1" u="sng" dirty="0">
                <a:hlinkClick r:id="rId3"/>
              </a:rPr>
              <a:t>.</a:t>
            </a:r>
            <a:r>
              <a:rPr lang="en-US" b="1" u="sng" dirty="0" err="1">
                <a:hlinkClick r:id="rId3"/>
              </a:rPr>
              <a:t>ru</a:t>
            </a:r>
            <a:r>
              <a:rPr lang="ru-RU" b="1" u="sng" dirty="0">
                <a:hlinkClick r:id="rId3"/>
              </a:rPr>
              <a:t>/</a:t>
            </a:r>
            <a:r>
              <a:rPr lang="en-US" b="1" u="sng" dirty="0" err="1" smtClean="0">
                <a:hlinkClick r:id="rId3"/>
              </a:rPr>
              <a:t>fdo</a:t>
            </a:r>
            <a:r>
              <a:rPr lang="ru-RU" dirty="0" smtClean="0"/>
              <a:t>группа </a:t>
            </a:r>
            <a:r>
              <a:rPr lang="ru-RU" dirty="0"/>
              <a:t>в контакте: </a:t>
            </a:r>
            <a:r>
              <a:rPr lang="en-US" b="1" dirty="0"/>
              <a:t>vk.com/</a:t>
            </a:r>
            <a:r>
              <a:rPr lang="en-US" b="1" dirty="0" err="1"/>
              <a:t>cdo_udsu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5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sz="800" b="1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Краткосрочные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практикоориентированные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курсы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От 8 до 16 часов </a:t>
            </a:r>
          </a:p>
        </p:txBody>
      </p:sp>
    </p:spTree>
    <p:extLst>
      <p:ext uri="{BB962C8B-B14F-4D97-AF65-F5344CB8AC3E}">
        <p14:creationId xmlns:p14="http://schemas.microsoft.com/office/powerpoint/2010/main" val="16650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Биология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b="1" dirty="0"/>
              <a:t>Микробиология. Чистые культуры. Приготовление препаратов.</a:t>
            </a:r>
          </a:p>
          <a:p>
            <a:pPr lvl="0"/>
            <a:r>
              <a:rPr lang="ru-RU" sz="3600" b="1" dirty="0"/>
              <a:t>Формы практической деятельности в биологии. Динамометрия. АКД, УО и МОК. Спирометрия. Безусловные рефлексы. </a:t>
            </a:r>
            <a:r>
              <a:rPr lang="ru-RU" sz="3600" b="1" dirty="0" err="1"/>
              <a:t>Эстезиометрия</a:t>
            </a:r>
            <a:r>
              <a:rPr lang="ru-RU" sz="3600" b="1" dirty="0"/>
              <a:t>. Аудиометрия. Кардиография. Латентные периоды реакций.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20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38944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Химия</a:t>
            </a:r>
            <a:b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6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/>
              <a:t>«Контрольная </a:t>
            </a:r>
            <a:r>
              <a:rPr lang="ru-RU" sz="3600" b="1" dirty="0"/>
              <a:t>закупка». Анализ чипсов, </a:t>
            </a:r>
            <a:r>
              <a:rPr lang="ru-RU" sz="3600" b="1" dirty="0" err="1"/>
              <a:t>газ.воды</a:t>
            </a:r>
            <a:r>
              <a:rPr lang="ru-RU" sz="3600" b="1" dirty="0"/>
              <a:t> и жевательной резинки.</a:t>
            </a:r>
          </a:p>
          <a:p>
            <a:r>
              <a:rPr lang="ru-RU" sz="3600" b="1" dirty="0"/>
              <a:t>Анализ молока. Определение кислотности, содержания консервирующих веществ, белка в молоке</a:t>
            </a:r>
          </a:p>
        </p:txBody>
      </p:sp>
    </p:spTree>
    <p:extLst>
      <p:ext uri="{BB962C8B-B14F-4D97-AF65-F5344CB8AC3E}">
        <p14:creationId xmlns:p14="http://schemas.microsoft.com/office/powerpoint/2010/main" val="360817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География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6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/>
              <a:t>Геодезические приборы. Приёмы построения плана местности.</a:t>
            </a:r>
          </a:p>
          <a:p>
            <a:pPr lvl="0"/>
            <a:r>
              <a:rPr lang="ru-RU" sz="3600" b="1" dirty="0"/>
              <a:t>Почвоведение и география почв.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53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67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История</a:t>
            </a:r>
            <a:br>
              <a:rPr lang="ru-RU" sz="67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ru-RU" sz="1100" b="1" dirty="0" smtClean="0"/>
          </a:p>
          <a:p>
            <a:pPr lvl="0"/>
            <a:r>
              <a:rPr lang="ru-RU" sz="3600" b="1" dirty="0" smtClean="0"/>
              <a:t>Знаменитые </a:t>
            </a:r>
            <a:r>
              <a:rPr lang="ru-RU" sz="3600" b="1" dirty="0"/>
              <a:t>люди России.</a:t>
            </a:r>
          </a:p>
          <a:p>
            <a:r>
              <a:rPr lang="ru-RU" sz="3600" b="1" dirty="0"/>
              <a:t>История России в живописи</a:t>
            </a:r>
          </a:p>
        </p:txBody>
      </p:sp>
    </p:spTree>
    <p:extLst>
      <p:ext uri="{BB962C8B-B14F-4D97-AF65-F5344CB8AC3E}">
        <p14:creationId xmlns:p14="http://schemas.microsoft.com/office/powerpoint/2010/main" val="70585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Социолингвистика</a:t>
            </a:r>
            <a:r>
              <a:rPr lang="ru-RU" sz="60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/>
            </a:r>
            <a:br>
              <a:rPr lang="ru-RU" sz="6000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</a:br>
            <a:endParaRPr lang="ru-RU" sz="6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800" b="1" dirty="0" smtClean="0"/>
          </a:p>
          <a:p>
            <a:pPr lvl="0"/>
            <a:endParaRPr lang="ru-RU" sz="800" b="1" dirty="0"/>
          </a:p>
          <a:p>
            <a:pPr lvl="0"/>
            <a:r>
              <a:rPr lang="ru-RU" sz="3600" b="1" dirty="0" smtClean="0"/>
              <a:t>Топ </a:t>
            </a:r>
            <a:r>
              <a:rPr lang="ru-RU" sz="3600" b="1" dirty="0"/>
              <a:t>«самых»: редких; востребованных; лёгких,   сложных, красивых языков.</a:t>
            </a:r>
          </a:p>
          <a:p>
            <a:pPr lvl="0"/>
            <a:r>
              <a:rPr lang="ru-RU" sz="3600" b="1" dirty="0"/>
              <a:t>Язык музыки, танца, живописи, кино.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360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Магия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слова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Занимательная этимология.</a:t>
            </a:r>
          </a:p>
          <a:p>
            <a:pPr lvl="0"/>
            <a:r>
              <a:rPr lang="ru-RU" sz="3600" b="1" dirty="0"/>
              <a:t>Почему мы так говорим? (Секреты русской фразеологии).</a:t>
            </a:r>
          </a:p>
          <a:p>
            <a:pPr lvl="0"/>
            <a:r>
              <a:rPr lang="ru-RU" sz="3600" b="1" dirty="0"/>
              <a:t>Занимательная орфография.</a:t>
            </a:r>
          </a:p>
          <a:p>
            <a:pPr lvl="0"/>
            <a:r>
              <a:rPr lang="ru-RU" sz="3600" b="1" dirty="0"/>
              <a:t> Казнить нельзя помиловать: бескомпромиссный подход к пунктуации.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93855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308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Биология</vt:lpstr>
      <vt:lpstr>Химия </vt:lpstr>
      <vt:lpstr>      География </vt:lpstr>
      <vt:lpstr>  История   </vt:lpstr>
      <vt:lpstr>         Социолингвистика </vt:lpstr>
      <vt:lpstr>        Магия слова </vt:lpstr>
      <vt:lpstr>      Журналистика </vt:lpstr>
      <vt:lpstr>Презентация PowerPoint</vt:lpstr>
      <vt:lpstr>Курс «Основы профессиоведения»</vt:lpstr>
      <vt:lpstr>Дисциплины специализации</vt:lpstr>
      <vt:lpstr>Практические занятия</vt:lpstr>
      <vt:lpstr>Профориентационные экскурсии</vt:lpstr>
      <vt:lpstr>Презентация PowerPoint</vt:lpstr>
      <vt:lpstr>        Психология   </vt:lpstr>
      <vt:lpstr>         Социолингвистика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EM</cp:lastModifiedBy>
  <cp:revision>23</cp:revision>
  <dcterms:modified xsi:type="dcterms:W3CDTF">2016-08-18T08:02:03Z</dcterms:modified>
</cp:coreProperties>
</file>