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4" r:id="rId6"/>
    <p:sldId id="265" r:id="rId7"/>
    <p:sldId id="268" r:id="rId8"/>
    <p:sldId id="270" r:id="rId9"/>
    <p:sldId id="271" r:id="rId10"/>
    <p:sldId id="272" r:id="rId11"/>
    <p:sldId id="273" r:id="rId12"/>
    <p:sldId id="274" r:id="rId13"/>
    <p:sldId id="266" r:id="rId14"/>
    <p:sldId id="261" r:id="rId15"/>
    <p:sldId id="263" r:id="rId16"/>
    <p:sldId id="275" r:id="rId17"/>
    <p:sldId id="276" r:id="rId18"/>
    <p:sldId id="277" r:id="rId19"/>
    <p:sldId id="278" r:id="rId20"/>
    <p:sldId id="279" r:id="rId21"/>
    <p:sldId id="280" r:id="rId22"/>
    <p:sldId id="283" r:id="rId23"/>
    <p:sldId id="284" r:id="rId24"/>
    <p:sldId id="285" r:id="rId25"/>
    <p:sldId id="286" r:id="rId26"/>
    <p:sldId id="287" r:id="rId27"/>
    <p:sldId id="281" r:id="rId28"/>
    <p:sldId id="288" r:id="rId29"/>
    <p:sldId id="289" r:id="rId30"/>
    <p:sldId id="282"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100" d="100"/>
          <a:sy n="100" d="100"/>
        </p:scale>
        <p:origin x="-1932" y="-3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029AD03-BF2A-45C8-96A1-720CE50643F9}" type="datetimeFigureOut">
              <a:rPr lang="ru-RU" smtClean="0"/>
              <a:pPr/>
              <a:t>07.11.2017</a:t>
            </a:fld>
            <a:endParaRPr lang="ru-RU"/>
          </a:p>
        </p:txBody>
      </p:sp>
      <p:sp>
        <p:nvSpPr>
          <p:cNvPr id="16" name="Номер слайда 15"/>
          <p:cNvSpPr>
            <a:spLocks noGrp="1"/>
          </p:cNvSpPr>
          <p:nvPr>
            <p:ph type="sldNum" sz="quarter" idx="11"/>
          </p:nvPr>
        </p:nvSpPr>
        <p:spPr/>
        <p:txBody>
          <a:bodyPr/>
          <a:lstStyle/>
          <a:p>
            <a:fld id="{54CA5B3C-43B4-4145-92DB-D01F1C151A61}"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029AD03-BF2A-45C8-96A1-720CE50643F9}" type="datetimeFigureOut">
              <a:rPr lang="ru-RU" smtClean="0"/>
              <a:pPr/>
              <a:t>07.11.2017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CA5B3C-43B4-4145-92DB-D01F1C151A6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029AD03-BF2A-45C8-96A1-720CE50643F9}" type="datetimeFigureOut">
              <a:rPr lang="ru-RU" smtClean="0"/>
              <a:pPr/>
              <a:t>07.11.2017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CA5B3C-43B4-4145-92DB-D01F1C151A6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029AD03-BF2A-45C8-96A1-720CE50643F9}" type="datetimeFigureOut">
              <a:rPr lang="ru-RU" smtClean="0"/>
              <a:pPr/>
              <a:t>07.11.2017</a:t>
            </a:fld>
            <a:endParaRPr lang="ru-RU"/>
          </a:p>
        </p:txBody>
      </p:sp>
      <p:sp>
        <p:nvSpPr>
          <p:cNvPr id="15" name="Номер слайда 14"/>
          <p:cNvSpPr>
            <a:spLocks noGrp="1"/>
          </p:cNvSpPr>
          <p:nvPr>
            <p:ph type="sldNum" sz="quarter" idx="15"/>
          </p:nvPr>
        </p:nvSpPr>
        <p:spPr/>
        <p:txBody>
          <a:bodyPr/>
          <a:lstStyle>
            <a:lvl1pPr algn="ctr">
              <a:defRPr/>
            </a:lvl1pPr>
          </a:lstStyle>
          <a:p>
            <a:fld id="{54CA5B3C-43B4-4145-92DB-D01F1C151A61}"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029AD03-BF2A-45C8-96A1-720CE50643F9}" type="datetimeFigureOut">
              <a:rPr lang="ru-RU" smtClean="0"/>
              <a:pPr/>
              <a:t>07.11.2017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CA5B3C-43B4-4145-92DB-D01F1C151A61}"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029AD03-BF2A-45C8-96A1-720CE50643F9}" type="datetimeFigureOut">
              <a:rPr lang="ru-RU" smtClean="0"/>
              <a:pPr/>
              <a:t>07.11.2017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CA5B3C-43B4-4145-92DB-D01F1C151A61}"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54CA5B3C-43B4-4145-92DB-D01F1C151A61}"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029AD03-BF2A-45C8-96A1-720CE50643F9}" type="datetimeFigureOut">
              <a:rPr lang="ru-RU" smtClean="0"/>
              <a:pPr/>
              <a:t>07.11.2017</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029AD03-BF2A-45C8-96A1-720CE50643F9}" type="datetimeFigureOut">
              <a:rPr lang="ru-RU" smtClean="0"/>
              <a:pPr/>
              <a:t>07.11.2017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4CA5B3C-43B4-4145-92DB-D01F1C151A61}"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29AD03-BF2A-45C8-96A1-720CE50643F9}" type="datetimeFigureOut">
              <a:rPr lang="ru-RU" smtClean="0"/>
              <a:pPr/>
              <a:t>07.11.2017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CA5B3C-43B4-4145-92DB-D01F1C151A6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029AD03-BF2A-45C8-96A1-720CE50643F9}" type="datetimeFigureOut">
              <a:rPr lang="ru-RU" smtClean="0"/>
              <a:pPr/>
              <a:t>07.11.2017</a:t>
            </a:fld>
            <a:endParaRPr lang="ru-RU"/>
          </a:p>
        </p:txBody>
      </p:sp>
      <p:sp>
        <p:nvSpPr>
          <p:cNvPr id="9" name="Номер слайда 8"/>
          <p:cNvSpPr>
            <a:spLocks noGrp="1"/>
          </p:cNvSpPr>
          <p:nvPr>
            <p:ph type="sldNum" sz="quarter" idx="15"/>
          </p:nvPr>
        </p:nvSpPr>
        <p:spPr/>
        <p:txBody>
          <a:bodyPr/>
          <a:lstStyle/>
          <a:p>
            <a:fld id="{54CA5B3C-43B4-4145-92DB-D01F1C151A61}"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029AD03-BF2A-45C8-96A1-720CE50643F9}" type="datetimeFigureOut">
              <a:rPr lang="ru-RU" smtClean="0"/>
              <a:pPr/>
              <a:t>07.11.2017</a:t>
            </a:fld>
            <a:endParaRPr lang="ru-RU"/>
          </a:p>
        </p:txBody>
      </p:sp>
      <p:sp>
        <p:nvSpPr>
          <p:cNvPr id="9" name="Номер слайда 8"/>
          <p:cNvSpPr>
            <a:spLocks noGrp="1"/>
          </p:cNvSpPr>
          <p:nvPr>
            <p:ph type="sldNum" sz="quarter" idx="11"/>
          </p:nvPr>
        </p:nvSpPr>
        <p:spPr/>
        <p:txBody>
          <a:bodyPr/>
          <a:lstStyle/>
          <a:p>
            <a:fld id="{54CA5B3C-43B4-4145-92DB-D01F1C151A61}"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029AD03-BF2A-45C8-96A1-720CE50643F9}" type="datetimeFigureOut">
              <a:rPr lang="ru-RU" smtClean="0"/>
              <a:pPr/>
              <a:t>07.11.2017</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4CA5B3C-43B4-4145-92DB-D01F1C151A61}"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ФПК\Политическая карта мира\1013680857.jpg"/>
          <p:cNvPicPr>
            <a:picLocks noChangeAspect="1" noChangeArrowheads="1"/>
          </p:cNvPicPr>
          <p:nvPr/>
        </p:nvPicPr>
        <p:blipFill>
          <a:blip r:embed="rId2" cstate="email"/>
          <a:srcRect/>
          <a:stretch>
            <a:fillRect/>
          </a:stretch>
        </p:blipFill>
        <p:spPr bwMode="auto">
          <a:xfrm>
            <a:off x="-164478" y="-31312"/>
            <a:ext cx="9308477" cy="7329281"/>
          </a:xfrm>
          <a:prstGeom prst="rect">
            <a:avLst/>
          </a:prstGeom>
          <a:noFill/>
        </p:spPr>
      </p:pic>
      <p:sp>
        <p:nvSpPr>
          <p:cNvPr id="3" name="Подзаголовок 2"/>
          <p:cNvSpPr>
            <a:spLocks noGrp="1"/>
          </p:cNvSpPr>
          <p:nvPr>
            <p:ph type="subTitle" idx="1"/>
          </p:nvPr>
        </p:nvSpPr>
        <p:spPr>
          <a:xfrm>
            <a:off x="3419872" y="4941168"/>
            <a:ext cx="5343128" cy="1916832"/>
          </a:xfrm>
        </p:spPr>
        <p:txBody>
          <a:bodyPr/>
          <a:lstStyle/>
          <a:p>
            <a:r>
              <a:rPr lang="ru-RU" b="1" dirty="0" smtClean="0">
                <a:solidFill>
                  <a:schemeClr val="accent4">
                    <a:lumMod val="50000"/>
                  </a:schemeClr>
                </a:solidFill>
                <a:effectLst>
                  <a:outerShdw blurRad="38100" dist="38100" dir="2700000" algn="tl">
                    <a:srgbClr val="000000">
                      <a:alpha val="43137"/>
                    </a:srgbClr>
                  </a:outerShdw>
                </a:effectLst>
              </a:rPr>
              <a:t>Сидоров В.П., </a:t>
            </a:r>
            <a:r>
              <a:rPr lang="ru-RU" b="1" dirty="0" err="1" smtClean="0">
                <a:solidFill>
                  <a:schemeClr val="accent4">
                    <a:lumMod val="50000"/>
                  </a:schemeClr>
                </a:solidFill>
                <a:effectLst>
                  <a:outerShdw blurRad="38100" dist="38100" dir="2700000" algn="tl">
                    <a:srgbClr val="000000">
                      <a:alpha val="43137"/>
                    </a:srgbClr>
                  </a:outerShdw>
                </a:effectLst>
              </a:rPr>
              <a:t>УдГУ</a:t>
            </a:r>
            <a:endParaRPr lang="ru-RU" b="1" dirty="0">
              <a:solidFill>
                <a:schemeClr val="accent4">
                  <a:lumMod val="50000"/>
                </a:schemeClr>
              </a:solidFill>
              <a:effectLst>
                <a:outerShdw blurRad="38100" dist="38100" dir="2700000" algn="tl">
                  <a:srgbClr val="000000">
                    <a:alpha val="43137"/>
                  </a:srgbClr>
                </a:outerShdw>
              </a:effectLst>
            </a:endParaRPr>
          </a:p>
        </p:txBody>
      </p:sp>
      <p:sp>
        <p:nvSpPr>
          <p:cNvPr id="2" name="Заголовок 1"/>
          <p:cNvSpPr>
            <a:spLocks noGrp="1"/>
          </p:cNvSpPr>
          <p:nvPr>
            <p:ph type="ctrTitle"/>
          </p:nvPr>
        </p:nvSpPr>
        <p:spPr>
          <a:xfrm>
            <a:off x="457200" y="1433732"/>
            <a:ext cx="8305800" cy="3003380"/>
          </a:xfrm>
        </p:spPr>
        <p:txBody>
          <a:bodyPr/>
          <a:lstStyle/>
          <a:p>
            <a:r>
              <a:rPr lang="ru-RU" b="1" dirty="0" smtClean="0">
                <a:solidFill>
                  <a:schemeClr val="accent4">
                    <a:lumMod val="50000"/>
                  </a:schemeClr>
                </a:solidFill>
                <a:effectLst>
                  <a:outerShdw blurRad="38100" dist="38100" dir="2700000" algn="tl">
                    <a:srgbClr val="000000">
                      <a:alpha val="43137"/>
                    </a:srgbClr>
                  </a:outerShdw>
                </a:effectLst>
              </a:rPr>
              <a:t>СОВРЕМЕННАЯ  ПОЛИТИЧЕСКАЯ  КАРТА  МИРА</a:t>
            </a:r>
            <a:endParaRPr lang="ru-RU" b="1" dirty="0">
              <a:solidFill>
                <a:schemeClr val="accent4">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1027" name="Picture 3" descr="E:\ФПК\Политическая карта мира\blank-world-map-outline-25 — САМО).gif"/>
          <p:cNvPicPr>
            <a:picLocks noChangeAspect="1" noChangeArrowheads="1"/>
          </p:cNvPicPr>
          <p:nvPr/>
        </p:nvPicPr>
        <p:blipFill>
          <a:blip r:embed="rId2" cstate="email"/>
          <a:srcRect/>
          <a:stretch>
            <a:fillRect/>
          </a:stretch>
        </p:blipFill>
        <p:spPr bwMode="auto">
          <a:xfrm>
            <a:off x="-6949280" y="-1611560"/>
            <a:ext cx="17405691" cy="8640959"/>
          </a:xfrm>
          <a:prstGeom prst="rect">
            <a:avLst/>
          </a:prstGeom>
          <a:solidFill>
            <a:srgbClr val="00B0F0"/>
          </a:solidFill>
        </p:spPr>
      </p:pic>
      <p:sp>
        <p:nvSpPr>
          <p:cNvPr id="6" name="Содержимое 5"/>
          <p:cNvSpPr>
            <a:spLocks noGrp="1"/>
          </p:cNvSpPr>
          <p:nvPr>
            <p:ph idx="1"/>
          </p:nvPr>
        </p:nvSpPr>
        <p:spPr/>
        <p:txBody>
          <a:bodyPr/>
          <a:lstStyle/>
          <a:p>
            <a:endParaRPr lang="ru-RU" dirty="0">
              <a:solidFill>
                <a:srgbClr val="00B0F0"/>
              </a:solidFill>
            </a:endParaRPr>
          </a:p>
        </p:txBody>
      </p:sp>
      <p:sp>
        <p:nvSpPr>
          <p:cNvPr id="10" name="Полилиния 9"/>
          <p:cNvSpPr/>
          <p:nvPr/>
        </p:nvSpPr>
        <p:spPr>
          <a:xfrm>
            <a:off x="203200" y="671513"/>
            <a:ext cx="34925" cy="143271"/>
          </a:xfrm>
          <a:custGeom>
            <a:avLst/>
            <a:gdLst>
              <a:gd name="connsiteX0" fmla="*/ 34925 w 34925"/>
              <a:gd name="connsiteY0" fmla="*/ 0 h 143271"/>
              <a:gd name="connsiteX1" fmla="*/ 3969 w 34925"/>
              <a:gd name="connsiteY1" fmla="*/ 54768 h 143271"/>
              <a:gd name="connsiteX2" fmla="*/ 11113 w 34925"/>
              <a:gd name="connsiteY2" fmla="*/ 130968 h 143271"/>
              <a:gd name="connsiteX3" fmla="*/ 11113 w 34925"/>
              <a:gd name="connsiteY3" fmla="*/ 128587 h 143271"/>
              <a:gd name="connsiteX4" fmla="*/ 15875 w 34925"/>
              <a:gd name="connsiteY4" fmla="*/ 119062 h 143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5" h="143271">
                <a:moveTo>
                  <a:pt x="34925" y="0"/>
                </a:moveTo>
                <a:cubicBezTo>
                  <a:pt x="21431" y="16470"/>
                  <a:pt x="7938" y="32940"/>
                  <a:pt x="3969" y="54768"/>
                </a:cubicBezTo>
                <a:cubicBezTo>
                  <a:pt x="0" y="76596"/>
                  <a:pt x="9922" y="118665"/>
                  <a:pt x="11113" y="130968"/>
                </a:cubicBezTo>
                <a:cubicBezTo>
                  <a:pt x="12304" y="143271"/>
                  <a:pt x="10319" y="130571"/>
                  <a:pt x="11113" y="128587"/>
                </a:cubicBezTo>
                <a:cubicBezTo>
                  <a:pt x="11907" y="126603"/>
                  <a:pt x="15875" y="119062"/>
                  <a:pt x="15875" y="119062"/>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flipV="1">
            <a:off x="457200" y="-315416"/>
            <a:ext cx="6779096" cy="467816"/>
          </a:xfrm>
        </p:spPr>
        <p:txBody>
          <a:bodyPr>
            <a:normAutofit fontScale="90000"/>
          </a:bodyPr>
          <a:lstStyle/>
          <a:p>
            <a:endParaRPr lang="ru-RU"/>
          </a:p>
        </p:txBody>
      </p:sp>
      <p:sp>
        <p:nvSpPr>
          <p:cNvPr id="2" name="Объект 1"/>
          <p:cNvSpPr>
            <a:spLocks noGrp="1"/>
          </p:cNvSpPr>
          <p:nvPr>
            <p:ph idx="1"/>
          </p:nvPr>
        </p:nvSpPr>
        <p:spPr>
          <a:xfrm>
            <a:off x="323528" y="116632"/>
            <a:ext cx="8496944" cy="6741368"/>
          </a:xfrm>
        </p:spPr>
        <p:txBody>
          <a:bodyPr>
            <a:normAutofit/>
          </a:bodyPr>
          <a:lstStyle/>
          <a:p>
            <a:pPr marL="0" indent="0">
              <a:buNone/>
            </a:pPr>
            <a:r>
              <a:rPr lang="ru-RU" sz="2400" smtClean="0">
                <a:solidFill>
                  <a:schemeClr val="tx2"/>
                </a:solidFill>
              </a:rPr>
              <a:t>	</a:t>
            </a:r>
            <a:r>
              <a:rPr lang="ru-RU" sz="2400" b="1" smtClean="0">
                <a:solidFill>
                  <a:schemeClr val="tx2"/>
                </a:solidFill>
                <a:effectLst>
                  <a:outerShdw blurRad="38100" dist="38100" dir="2700000" algn="tl">
                    <a:srgbClr val="000000">
                      <a:alpha val="43137"/>
                    </a:srgbClr>
                  </a:outerShdw>
                </a:effectLst>
              </a:rPr>
              <a:t>1.5</a:t>
            </a:r>
            <a:r>
              <a:rPr lang="ru-RU" sz="2400" b="1" dirty="0" smtClean="0">
                <a:solidFill>
                  <a:schemeClr val="tx2"/>
                </a:solidFill>
                <a:effectLst>
                  <a:outerShdw blurRad="38100" dist="38100" dir="2700000" algn="tl">
                    <a:srgbClr val="000000">
                      <a:alpha val="43137"/>
                    </a:srgbClr>
                  </a:outerShdw>
                </a:effectLst>
              </a:rPr>
              <a:t>. 3 территории с особым статусом: Аландские острова, Сянган (Гонконг), Аомынь (Макао).</a:t>
            </a:r>
          </a:p>
          <a:p>
            <a:pPr marL="0" indent="0">
              <a:buNone/>
            </a:pPr>
            <a:endParaRPr lang="ru-RU" sz="2400" b="1" dirty="0" smtClean="0">
              <a:solidFill>
                <a:schemeClr val="tx2"/>
              </a:solidFill>
              <a:effectLst>
                <a:outerShdw blurRad="38100" dist="38100" dir="2700000" algn="tl">
                  <a:srgbClr val="000000">
                    <a:alpha val="43137"/>
                  </a:srgbClr>
                </a:outerShdw>
              </a:effectLst>
            </a:endParaRPr>
          </a:p>
          <a:p>
            <a:pPr marL="0" indent="0">
              <a:buNone/>
            </a:pPr>
            <a:r>
              <a:rPr lang="ru-RU" sz="2400" b="1" smtClean="0">
                <a:solidFill>
                  <a:schemeClr val="tx2"/>
                </a:solidFill>
                <a:effectLst>
                  <a:outerShdw blurRad="38100" dist="38100" dir="2700000" algn="tl">
                    <a:srgbClr val="000000">
                      <a:alpha val="43137"/>
                    </a:srgbClr>
                  </a:outerShdw>
                </a:effectLst>
              </a:rPr>
              <a:t>	1.6</a:t>
            </a:r>
            <a:r>
              <a:rPr lang="ru-RU" sz="2400" b="1" dirty="0" smtClean="0">
                <a:solidFill>
                  <a:schemeClr val="tx2"/>
                </a:solidFill>
                <a:effectLst>
                  <a:outerShdw blurRad="38100" dist="38100" dir="2700000" algn="tl">
                    <a:srgbClr val="000000">
                      <a:alpha val="43137"/>
                    </a:srgbClr>
                  </a:outerShdw>
                </a:effectLst>
              </a:rPr>
              <a:t>. </a:t>
            </a:r>
            <a:r>
              <a:rPr lang="ru-RU" sz="2800" b="1" dirty="0" smtClean="0">
                <a:solidFill>
                  <a:schemeClr val="tx2"/>
                </a:solidFill>
                <a:effectLst>
                  <a:outerShdw blurRad="38100" dist="38100" dir="2700000" algn="tl">
                    <a:srgbClr val="000000">
                      <a:alpha val="43137"/>
                    </a:srgbClr>
                  </a:outerShdw>
                </a:effectLst>
              </a:rPr>
              <a:t>35</a:t>
            </a:r>
            <a:r>
              <a:rPr lang="ru-RU" sz="2400" b="1" dirty="0" smtClean="0">
                <a:solidFill>
                  <a:schemeClr val="tx2"/>
                </a:solidFill>
                <a:effectLst>
                  <a:outerShdw blurRad="38100" dist="38100" dir="2700000" algn="tl">
                    <a:srgbClr val="000000">
                      <a:alpha val="43137"/>
                    </a:srgbClr>
                  </a:outerShdw>
                </a:effectLst>
              </a:rPr>
              <a:t> политически не суверенных или зависимых территорий с постоянным населением: 3 – у Австралии; 13 – у Великобритании; 2 – у Дании; 3 – у Нидерландов; 3 – у Новой Зеландии; 5 – у США; 6 – у Франции.</a:t>
            </a:r>
          </a:p>
          <a:p>
            <a:pPr marL="0" indent="0">
              <a:buNone/>
            </a:pPr>
            <a:r>
              <a:rPr lang="ru-RU" sz="2400" b="1" smtClean="0">
                <a:solidFill>
                  <a:schemeClr val="tx2"/>
                </a:solidFill>
                <a:effectLst>
                  <a:outerShdw blurRad="38100" dist="38100" dir="2700000" algn="tl">
                    <a:srgbClr val="000000">
                      <a:alpha val="43137"/>
                    </a:srgbClr>
                  </a:outerShdw>
                </a:effectLst>
              </a:rPr>
              <a:t>	1.7</a:t>
            </a:r>
            <a:r>
              <a:rPr lang="ru-RU" sz="2400" b="1" dirty="0" smtClean="0">
                <a:solidFill>
                  <a:schemeClr val="tx2"/>
                </a:solidFill>
                <a:effectLst>
                  <a:outerShdw blurRad="38100" dist="38100" dir="2700000" algn="tl">
                    <a:srgbClr val="000000">
                      <a:alpha val="43137"/>
                    </a:srgbClr>
                  </a:outerShdw>
                </a:effectLst>
              </a:rPr>
              <a:t>. </a:t>
            </a:r>
            <a:r>
              <a:rPr lang="ru-RU" sz="3200" b="1" dirty="0" smtClean="0">
                <a:solidFill>
                  <a:schemeClr val="tx2"/>
                </a:solidFill>
                <a:effectLst>
                  <a:outerShdw blurRad="38100" dist="38100" dir="2700000" algn="tl">
                    <a:srgbClr val="000000">
                      <a:alpha val="43137"/>
                    </a:srgbClr>
                  </a:outerShdw>
                </a:effectLst>
              </a:rPr>
              <a:t>8</a:t>
            </a:r>
            <a:r>
              <a:rPr lang="ru-RU" sz="2400" b="1" dirty="0" smtClean="0">
                <a:solidFill>
                  <a:schemeClr val="tx2"/>
                </a:solidFill>
                <a:effectLst>
                  <a:outerShdw blurRad="38100" dist="38100" dir="2700000" algn="tl">
                    <a:srgbClr val="000000">
                      <a:alpha val="43137"/>
                    </a:srgbClr>
                  </a:outerShdw>
                </a:effectLst>
              </a:rPr>
              <a:t> </a:t>
            </a:r>
            <a:r>
              <a:rPr lang="ru-RU" sz="2400" b="1" dirty="0">
                <a:solidFill>
                  <a:schemeClr val="tx2"/>
                </a:solidFill>
                <a:effectLst>
                  <a:outerShdw blurRad="38100" dist="38100" dir="2700000" algn="tl">
                    <a:srgbClr val="000000">
                      <a:alpha val="43137"/>
                    </a:srgbClr>
                  </a:outerShdw>
                </a:effectLst>
              </a:rPr>
              <a:t>заморских территорий, считаемых неотъемлемой частью соответствующих государств, но при этом иногда относящихся к категории отдельных </a:t>
            </a:r>
            <a:r>
              <a:rPr lang="ru-RU" sz="2400" b="1" dirty="0" smtClean="0">
                <a:solidFill>
                  <a:schemeClr val="tx2"/>
                </a:solidFill>
                <a:effectLst>
                  <a:outerShdw blurRad="38100" dist="38100" dir="2700000" algn="tl">
                    <a:srgbClr val="000000">
                      <a:alpha val="43137"/>
                    </a:srgbClr>
                  </a:outerShdw>
                </a:effectLst>
              </a:rPr>
              <a:t>владений: 3 – у Нидерландов; 5 – у Франции.</a:t>
            </a:r>
          </a:p>
          <a:p>
            <a:pPr marL="0" indent="0">
              <a:buNone/>
            </a:pPr>
            <a:r>
              <a:rPr lang="ru-RU" sz="2400" b="1" smtClean="0">
                <a:solidFill>
                  <a:schemeClr val="tx2"/>
                </a:solidFill>
                <a:effectLst>
                  <a:outerShdw blurRad="38100" dist="38100" dir="2700000" algn="tl">
                    <a:srgbClr val="000000">
                      <a:alpha val="43137"/>
                    </a:srgbClr>
                  </a:outerShdw>
                </a:effectLst>
              </a:rPr>
              <a:t>	1.8</a:t>
            </a:r>
            <a:r>
              <a:rPr lang="ru-RU" sz="2400" b="1" dirty="0" smtClean="0">
                <a:solidFill>
                  <a:schemeClr val="tx2"/>
                </a:solidFill>
                <a:effectLst>
                  <a:outerShdw blurRad="38100" dist="38100" dir="2700000" algn="tl">
                    <a:srgbClr val="000000">
                      <a:alpha val="43137"/>
                    </a:srgbClr>
                  </a:outerShdw>
                </a:effectLst>
              </a:rPr>
              <a:t>.  </a:t>
            </a:r>
            <a:r>
              <a:rPr lang="ru-RU" sz="4000" b="1" dirty="0" smtClean="0">
                <a:solidFill>
                  <a:schemeClr val="tx2"/>
                </a:solidFill>
                <a:effectLst>
                  <a:outerShdw blurRad="38100" dist="38100" dir="2700000" algn="tl">
                    <a:srgbClr val="000000">
                      <a:alpha val="43137"/>
                    </a:srgbClr>
                  </a:outerShdw>
                </a:effectLst>
              </a:rPr>
              <a:t>20</a:t>
            </a:r>
            <a:r>
              <a:rPr lang="ru-RU" sz="2400" b="1" dirty="0" smtClean="0">
                <a:solidFill>
                  <a:schemeClr val="tx2"/>
                </a:solidFill>
                <a:effectLst>
                  <a:outerShdw blurRad="38100" dist="38100" dir="2700000" algn="tl">
                    <a:srgbClr val="000000">
                      <a:alpha val="43137"/>
                    </a:srgbClr>
                  </a:outerShdw>
                </a:effectLst>
              </a:rPr>
              <a:t> зависимых территорий, не имеющих постоянное население: 3 – у Австралии; 3 – у Великобритании; 3 – Норвегии; 9 – у США; 2 – у Франции</a:t>
            </a:r>
            <a:r>
              <a:rPr lang="ru-RU" sz="2400" dirty="0" smtClean="0">
                <a:solidFill>
                  <a:schemeClr val="tx2"/>
                </a:solidFill>
              </a:rPr>
              <a:t>.</a:t>
            </a:r>
            <a:endParaRPr lang="ru-RU" sz="2400" dirty="0">
              <a:solidFill>
                <a:schemeClr val="tx2"/>
              </a:solidFill>
            </a:endParaRPr>
          </a:p>
        </p:txBody>
      </p:sp>
    </p:spTree>
    <p:extLst>
      <p:ext uri="{BB962C8B-B14F-4D97-AF65-F5344CB8AC3E}">
        <p14:creationId xmlns="" xmlns:p14="http://schemas.microsoft.com/office/powerpoint/2010/main" val="157340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www.worldafropedia.com/wiki/images/thumb/1/14/Antarctica%2C_territorial_claims.svg/1200px-Antarctica%2C_territorial_claims.svg.png"/>
          <p:cNvPicPr>
            <a:picLocks noGrp="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64221" y="27586"/>
            <a:ext cx="9144000" cy="7029400"/>
          </a:xfrm>
          <a:prstGeom prst="rect">
            <a:avLst/>
          </a:prstGeom>
          <a:noFill/>
          <a:ln>
            <a:noFill/>
          </a:ln>
        </p:spPr>
      </p:pic>
      <p:sp>
        <p:nvSpPr>
          <p:cNvPr id="3" name="Заголовок 2"/>
          <p:cNvSpPr>
            <a:spLocks noGrp="1"/>
          </p:cNvSpPr>
          <p:nvPr>
            <p:ph type="title"/>
          </p:nvPr>
        </p:nvSpPr>
        <p:spPr>
          <a:xfrm>
            <a:off x="457200" y="152400"/>
            <a:ext cx="8229600" cy="540296"/>
          </a:xfrm>
        </p:spPr>
        <p:txBody>
          <a:bodyPr>
            <a:normAutofit fontScale="90000"/>
          </a:bodyPr>
          <a:lstStyle/>
          <a:p>
            <a:r>
              <a:rPr lang="ru-RU" sz="3100" b="1" smtClean="0">
                <a:solidFill>
                  <a:schemeClr val="bg1"/>
                </a:solidFill>
                <a:effectLst>
                  <a:outerShdw blurRad="38100" dist="38100" dir="2700000" algn="tl">
                    <a:srgbClr val="000000">
                      <a:alpha val="43137"/>
                    </a:srgbClr>
                  </a:outerShdw>
                </a:effectLst>
              </a:rPr>
              <a:t>1.9. Национальные  сектора  Антарктики</a:t>
            </a:r>
            <a:r>
              <a:rPr lang="ru-RU" b="1" smtClean="0">
                <a:solidFill>
                  <a:schemeClr val="bg1"/>
                </a:solidFill>
                <a:effectLst>
                  <a:outerShdw blurRad="38100" dist="38100" dir="2700000" algn="tl">
                    <a:srgbClr val="000000">
                      <a:alpha val="43137"/>
                    </a:srgbClr>
                  </a:outerShdw>
                </a:effectLst>
              </a:rPr>
              <a:t>.</a:t>
            </a:r>
            <a:endParaRPr lang="ru-RU" b="1">
              <a:solidFill>
                <a:schemeClr val="bg1"/>
              </a:solidFill>
              <a:effectLst>
                <a:outerShdw blurRad="38100" dist="38100" dir="2700000" algn="tl">
                  <a:srgbClr val="000000">
                    <a:alpha val="43137"/>
                  </a:srgbClr>
                </a:outerShdw>
              </a:effectLst>
            </a:endParaRPr>
          </a:p>
        </p:txBody>
      </p:sp>
      <p:sp>
        <p:nvSpPr>
          <p:cNvPr id="5" name="Прямоугольник 4"/>
          <p:cNvSpPr/>
          <p:nvPr/>
        </p:nvSpPr>
        <p:spPr>
          <a:xfrm>
            <a:off x="4283968" y="1628800"/>
            <a:ext cx="1197764" cy="369332"/>
          </a:xfrm>
          <a:prstGeom prst="rect">
            <a:avLst/>
          </a:prstGeom>
        </p:spPr>
        <p:txBody>
          <a:bodyPr wrap="none">
            <a:spAutoFit/>
          </a:bodyPr>
          <a:lstStyle/>
          <a:p>
            <a:r>
              <a:rPr lang="ru-RU" b="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Норвегия</a:t>
            </a:r>
          </a:p>
        </p:txBody>
      </p:sp>
      <p:sp>
        <p:nvSpPr>
          <p:cNvPr id="6" name="Прямоугольник 5"/>
          <p:cNvSpPr/>
          <p:nvPr/>
        </p:nvSpPr>
        <p:spPr>
          <a:xfrm>
            <a:off x="6084168" y="3237468"/>
            <a:ext cx="1332096" cy="369332"/>
          </a:xfrm>
          <a:prstGeom prst="rect">
            <a:avLst/>
          </a:prstGeom>
        </p:spPr>
        <p:txBody>
          <a:bodyPr wrap="none">
            <a:spAutoFit/>
          </a:bodyPr>
          <a:lstStyle/>
          <a:p>
            <a:r>
              <a:rPr lang="ru-RU" b="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Австралия</a:t>
            </a:r>
            <a:endParaRPr lang="ru-RU" b="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Прямоугольник 6"/>
          <p:cNvSpPr/>
          <p:nvPr/>
        </p:nvSpPr>
        <p:spPr>
          <a:xfrm>
            <a:off x="6352072" y="5157192"/>
            <a:ext cx="1151277" cy="369332"/>
          </a:xfrm>
          <a:prstGeom prst="rect">
            <a:avLst/>
          </a:prstGeom>
        </p:spPr>
        <p:txBody>
          <a:bodyPr wrap="none">
            <a:spAutoFit/>
          </a:bodyPr>
          <a:lstStyle/>
          <a:p>
            <a:r>
              <a:rPr lang="ru-RU" b="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Франция</a:t>
            </a:r>
            <a:endParaRPr lang="ru-RU" b="1">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Прямоугольник 7"/>
          <p:cNvSpPr/>
          <p:nvPr/>
        </p:nvSpPr>
        <p:spPr>
          <a:xfrm>
            <a:off x="5490691" y="5805264"/>
            <a:ext cx="1332096" cy="369332"/>
          </a:xfrm>
          <a:prstGeom prst="rect">
            <a:avLst/>
          </a:prstGeom>
        </p:spPr>
        <p:txBody>
          <a:bodyPr wrap="none">
            <a:spAutoFit/>
          </a:bodyPr>
          <a:lstStyle/>
          <a:p>
            <a:r>
              <a:rPr lang="ru-RU" b="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Австралия</a:t>
            </a:r>
            <a:endParaRPr lang="ru-RU">
              <a:solidFill>
                <a:schemeClr val="bg1"/>
              </a:solidFill>
              <a:effectLst>
                <a:outerShdw blurRad="38100" dist="38100" dir="2700000" algn="tl">
                  <a:srgbClr val="000000">
                    <a:alpha val="43137"/>
                  </a:srgbClr>
                </a:outerShdw>
              </a:effectLst>
            </a:endParaRPr>
          </a:p>
        </p:txBody>
      </p:sp>
      <p:sp>
        <p:nvSpPr>
          <p:cNvPr id="9" name="Прямоугольник 8"/>
          <p:cNvSpPr/>
          <p:nvPr/>
        </p:nvSpPr>
        <p:spPr>
          <a:xfrm>
            <a:off x="3203848" y="5835075"/>
            <a:ext cx="1874872" cy="369332"/>
          </a:xfrm>
          <a:prstGeom prst="rect">
            <a:avLst/>
          </a:prstGeom>
        </p:spPr>
        <p:txBody>
          <a:bodyPr wrap="none">
            <a:spAutoFit/>
          </a:bodyPr>
          <a:lstStyle/>
          <a:p>
            <a:r>
              <a:rPr lang="ru-RU" b="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Новая Зеландия</a:t>
            </a:r>
          </a:p>
        </p:txBody>
      </p:sp>
      <p:sp>
        <p:nvSpPr>
          <p:cNvPr id="11" name="Прямоугольник 10"/>
          <p:cNvSpPr/>
          <p:nvPr/>
        </p:nvSpPr>
        <p:spPr>
          <a:xfrm>
            <a:off x="818964" y="1562649"/>
            <a:ext cx="2024844" cy="1200329"/>
          </a:xfrm>
          <a:prstGeom prst="rect">
            <a:avLst/>
          </a:prstGeom>
        </p:spPr>
        <p:txBody>
          <a:bodyPr wrap="square">
            <a:spAutoFit/>
          </a:bodyPr>
          <a:lstStyle/>
          <a:p>
            <a:r>
              <a:rPr lang="ru-RU" b="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спорн.:</a:t>
            </a:r>
          </a:p>
          <a:p>
            <a:r>
              <a:rPr lang="ru-RU" b="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Аргентина,</a:t>
            </a:r>
          </a:p>
          <a:p>
            <a:r>
              <a:rPr lang="ru-RU" b="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Великобритания, Чили</a:t>
            </a:r>
          </a:p>
        </p:txBody>
      </p:sp>
    </p:spTree>
    <p:extLst>
      <p:ext uri="{BB962C8B-B14F-4D97-AF65-F5344CB8AC3E}">
        <p14:creationId xmlns="" xmlns:p14="http://schemas.microsoft.com/office/powerpoint/2010/main" val="94291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764704"/>
            <a:ext cx="8856984" cy="6093296"/>
          </a:xfrm>
        </p:spPr>
        <p:txBody>
          <a:bodyPr>
            <a:normAutofit fontScale="77500" lnSpcReduction="20000"/>
          </a:bodyPr>
          <a:lstStyle/>
          <a:p>
            <a:pPr marL="0" indent="0">
              <a:buNone/>
            </a:pPr>
            <a:r>
              <a:rPr lang="ru-RU" b="1" dirty="0" smtClean="0"/>
              <a:t>	</a:t>
            </a:r>
            <a:r>
              <a:rPr lang="ru-RU" b="1" i="1" dirty="0" smtClean="0">
                <a:solidFill>
                  <a:schemeClr val="tx2"/>
                </a:solidFill>
                <a:effectLst>
                  <a:outerShdw blurRad="38100" dist="38100" dir="2700000" algn="tl">
                    <a:srgbClr val="000000">
                      <a:alpha val="43137"/>
                    </a:srgbClr>
                  </a:outerShdw>
                </a:effectLst>
              </a:rPr>
              <a:t>Режим </a:t>
            </a:r>
            <a:r>
              <a:rPr lang="ru-RU" b="1" dirty="0" smtClean="0">
                <a:solidFill>
                  <a:schemeClr val="tx2"/>
                </a:solidFill>
                <a:effectLst>
                  <a:outerShdw blurRad="38100" dist="38100" dir="2700000" algn="tl">
                    <a:srgbClr val="000000">
                      <a:alpha val="43137"/>
                    </a:srgbClr>
                  </a:outerShdw>
                </a:effectLst>
              </a:rPr>
              <a:t>в политологии – это совокупность средств и методов осуществления экономической и политической власти господствующего в стране класса или группы людей</a:t>
            </a:r>
            <a:r>
              <a:rPr lang="ru-RU" b="1" dirty="0" smtClean="0">
                <a:effectLst>
                  <a:outerShdw blurRad="38100" dist="38100" dir="2700000" algn="tl">
                    <a:srgbClr val="000000">
                      <a:alpha val="43137"/>
                    </a:srgbClr>
                  </a:outerShdw>
                </a:effectLst>
              </a:rPr>
              <a:t>.</a:t>
            </a:r>
          </a:p>
          <a:p>
            <a:pPr marL="0" indent="0">
              <a:buNone/>
            </a:pPr>
            <a:r>
              <a:rPr lang="ru-RU" b="1" smtClean="0">
                <a:solidFill>
                  <a:schemeClr val="tx2"/>
                </a:solidFill>
                <a:effectLst>
                  <a:outerShdw blurRad="38100" dist="38100" dir="2700000" algn="tl">
                    <a:srgbClr val="000000">
                      <a:alpha val="43137"/>
                    </a:srgbClr>
                  </a:outerShdw>
                </a:effectLst>
              </a:rPr>
              <a:t>	В </a:t>
            </a:r>
            <a:r>
              <a:rPr lang="ru-RU" b="1" dirty="0" smtClean="0">
                <a:solidFill>
                  <a:schemeClr val="tx2"/>
                </a:solidFill>
                <a:effectLst>
                  <a:outerShdw blurRad="38100" dist="38100" dir="2700000" algn="tl">
                    <a:srgbClr val="000000">
                      <a:alpha val="43137"/>
                    </a:srgbClr>
                  </a:outerShdw>
                </a:effectLst>
              </a:rPr>
              <a:t>принципе, все режимы можно поделить на: демократические («свободные») и недемократические («несвободные»).</a:t>
            </a:r>
          </a:p>
          <a:p>
            <a:pPr marL="0" indent="0">
              <a:buNone/>
            </a:pPr>
            <a:r>
              <a:rPr lang="ru-RU" b="1">
                <a:solidFill>
                  <a:schemeClr val="tx2"/>
                </a:solidFill>
                <a:effectLst>
                  <a:outerShdw blurRad="38100" dist="38100" dir="2700000" algn="tl">
                    <a:srgbClr val="000000">
                      <a:alpha val="43137"/>
                    </a:srgbClr>
                  </a:outerShdw>
                </a:effectLst>
              </a:rPr>
              <a:t>	</a:t>
            </a:r>
          </a:p>
          <a:p>
            <a:pPr marL="0" indent="0">
              <a:buNone/>
            </a:pPr>
            <a:r>
              <a:rPr lang="ru-RU" b="1" smtClean="0">
                <a:solidFill>
                  <a:schemeClr val="tx2"/>
                </a:solidFill>
                <a:effectLst>
                  <a:outerShdw blurRad="38100" dist="38100" dir="2700000" algn="tl">
                    <a:srgbClr val="000000">
                      <a:alpha val="43137"/>
                    </a:srgbClr>
                  </a:outerShdw>
                </a:effectLst>
              </a:rPr>
              <a:t>	При </a:t>
            </a:r>
            <a:r>
              <a:rPr lang="ru-RU" b="1" dirty="0" smtClean="0">
                <a:solidFill>
                  <a:schemeClr val="tx2"/>
                </a:solidFill>
                <a:effectLst>
                  <a:outerShdw blurRad="38100" dist="38100" dir="2700000" algn="tl">
                    <a:srgbClr val="000000">
                      <a:alpha val="43137"/>
                    </a:srgbClr>
                  </a:outerShdw>
                </a:effectLst>
              </a:rPr>
              <a:t>его оценке в зарубежном мире часто ссылаются на </a:t>
            </a:r>
            <a:r>
              <a:rPr lang="ru-RU" sz="3100" b="1" dirty="0" smtClean="0">
                <a:solidFill>
                  <a:schemeClr val="accent2">
                    <a:lumMod val="75000"/>
                  </a:schemeClr>
                </a:solidFill>
                <a:effectLst>
                  <a:outerShdw blurRad="38100" dist="38100" dir="2700000" algn="tl">
                    <a:srgbClr val="000000">
                      <a:alpha val="43137"/>
                    </a:srgbClr>
                  </a:outerShdw>
                </a:effectLst>
              </a:rPr>
              <a:t>Freedom </a:t>
            </a:r>
            <a:r>
              <a:rPr lang="ru-RU" sz="3100" b="1" dirty="0">
                <a:solidFill>
                  <a:schemeClr val="accent2">
                    <a:lumMod val="75000"/>
                  </a:schemeClr>
                </a:solidFill>
                <a:effectLst>
                  <a:outerShdw blurRad="38100" dist="38100" dir="2700000" algn="tl">
                    <a:srgbClr val="000000">
                      <a:alpha val="43137"/>
                    </a:srgbClr>
                  </a:outerShdw>
                </a:effectLst>
              </a:rPr>
              <a:t>House</a:t>
            </a:r>
            <a:r>
              <a:rPr lang="ru-RU" b="1" dirty="0">
                <a:solidFill>
                  <a:schemeClr val="tx2"/>
                </a:solidFill>
                <a:effectLst>
                  <a:outerShdw blurRad="38100" dist="38100" dir="2700000" algn="tl">
                    <a:srgbClr val="000000">
                      <a:alpha val="43137"/>
                    </a:srgbClr>
                  </a:outerShdw>
                </a:effectLst>
              </a:rPr>
              <a:t> (по-русски </a:t>
            </a:r>
            <a:r>
              <a:rPr lang="ru-RU" b="1" dirty="0" err="1">
                <a:solidFill>
                  <a:schemeClr val="tx2"/>
                </a:solidFill>
                <a:effectLst>
                  <a:outerShdw blurRad="38100" dist="38100" dir="2700000" algn="tl">
                    <a:srgbClr val="000000">
                      <a:alpha val="43137"/>
                    </a:srgbClr>
                  </a:outerShdw>
                </a:effectLst>
              </a:rPr>
              <a:t>Фридом</a:t>
            </a:r>
            <a:r>
              <a:rPr lang="ru-RU" b="1" dirty="0">
                <a:solidFill>
                  <a:schemeClr val="tx2"/>
                </a:solidFill>
                <a:effectLst>
                  <a:outerShdw blurRad="38100" dist="38100" dir="2700000" algn="tl">
                    <a:srgbClr val="000000">
                      <a:alpha val="43137"/>
                    </a:srgbClr>
                  </a:outerShdw>
                </a:effectLst>
              </a:rPr>
              <a:t> Хаус, сокращённо</a:t>
            </a:r>
            <a:r>
              <a:rPr lang="ru-RU" b="1">
                <a:solidFill>
                  <a:schemeClr val="tx2"/>
                </a:solidFill>
                <a:effectLst>
                  <a:outerShdw blurRad="38100" dist="38100" dir="2700000" algn="tl">
                    <a:srgbClr val="000000">
                      <a:alpha val="43137"/>
                    </a:srgbClr>
                  </a:outerShdw>
                </a:effectLst>
              </a:rPr>
              <a:t> </a:t>
            </a:r>
            <a:r>
              <a:rPr lang="ru-RU" b="1" smtClean="0">
                <a:solidFill>
                  <a:schemeClr val="tx2"/>
                </a:solidFill>
                <a:effectLst>
                  <a:outerShdw blurRad="38100" dist="38100" dir="2700000" algn="tl">
                    <a:srgbClr val="000000">
                      <a:alpha val="43137"/>
                    </a:srgbClr>
                  </a:outerShdw>
                </a:effectLst>
              </a:rPr>
              <a:t>FH</a:t>
            </a:r>
            <a:r>
              <a:rPr lang="ru-RU" b="1" dirty="0">
                <a:solidFill>
                  <a:schemeClr val="tx2"/>
                </a:solidFill>
                <a:effectLst>
                  <a:outerShdw blurRad="38100" dist="38100" dir="2700000" algn="tl">
                    <a:srgbClr val="000000">
                      <a:alpha val="43137"/>
                    </a:srgbClr>
                  </a:outerShdw>
                </a:effectLst>
              </a:rPr>
              <a:t> — </a:t>
            </a:r>
            <a:r>
              <a:rPr lang="ru-RU" b="1" i="1" dirty="0">
                <a:solidFill>
                  <a:schemeClr val="tx2"/>
                </a:solidFill>
                <a:effectLst>
                  <a:outerShdw blurRad="38100" dist="38100" dir="2700000" algn="tl">
                    <a:srgbClr val="000000">
                      <a:alpha val="43137"/>
                    </a:srgbClr>
                  </a:outerShdw>
                </a:effectLst>
              </a:rPr>
              <a:t>«дом свободы»</a:t>
            </a:r>
            <a:r>
              <a:rPr lang="ru-RU" b="1" dirty="0">
                <a:solidFill>
                  <a:schemeClr val="tx2"/>
                </a:solidFill>
                <a:effectLst>
                  <a:outerShdw blurRad="38100" dist="38100" dir="2700000" algn="tl">
                    <a:srgbClr val="000000">
                      <a:alpha val="43137"/>
                    </a:srgbClr>
                  </a:outerShdw>
                </a:effectLst>
              </a:rPr>
              <a:t>) </a:t>
            </a:r>
            <a:r>
              <a:rPr lang="ru-RU" b="1" dirty="0" smtClean="0">
                <a:solidFill>
                  <a:schemeClr val="tx2"/>
                </a:solidFill>
                <a:effectLst>
                  <a:outerShdw blurRad="38100" dist="38100" dir="2700000" algn="tl">
                    <a:srgbClr val="000000">
                      <a:alpha val="43137"/>
                    </a:srgbClr>
                  </a:outerShdw>
                </a:effectLst>
              </a:rPr>
              <a:t>— неправительственная организация со штаб-квартирой в Вашингтоне. </a:t>
            </a:r>
            <a:r>
              <a:rPr lang="ru-RU" b="1" dirty="0">
                <a:solidFill>
                  <a:schemeClr val="tx2"/>
                </a:solidFill>
                <a:effectLst>
                  <a:outerShdw blurRad="38100" dist="38100" dir="2700000" algn="tl">
                    <a:srgbClr val="000000">
                      <a:alpha val="43137"/>
                    </a:srgbClr>
                  </a:outerShdw>
                </a:effectLst>
              </a:rPr>
              <a:t>Её бюджет на 66-80 % посредством грантов финансируется правительством </a:t>
            </a:r>
            <a:r>
              <a:rPr lang="ru-RU" b="1" dirty="0" smtClean="0">
                <a:solidFill>
                  <a:schemeClr val="tx2"/>
                </a:solidFill>
                <a:effectLst>
                  <a:outerShdw blurRad="38100" dist="38100" dir="2700000" algn="tl">
                    <a:srgbClr val="000000">
                      <a:alpha val="43137"/>
                    </a:srgbClr>
                  </a:outerShdw>
                </a:effectLst>
              </a:rPr>
              <a:t>США. Freedom </a:t>
            </a:r>
            <a:r>
              <a:rPr lang="ru-RU" b="1" dirty="0">
                <a:solidFill>
                  <a:schemeClr val="tx2"/>
                </a:solidFill>
                <a:effectLst>
                  <a:outerShdw blurRad="38100" dist="38100" dir="2700000" algn="tl">
                    <a:srgbClr val="000000">
                      <a:alpha val="43137"/>
                    </a:srgbClr>
                  </a:outerShdw>
                </a:effectLst>
              </a:rPr>
              <a:t>House оценивает поведение властей государств всего мира по двум критериям:</a:t>
            </a:r>
          </a:p>
          <a:p>
            <a:pPr marL="514350" indent="-514350">
              <a:buFont typeface="+mj-lt"/>
              <a:buAutoNum type="arabicPeriod"/>
            </a:pPr>
            <a:r>
              <a:rPr lang="ru-RU" b="1" dirty="0">
                <a:solidFill>
                  <a:schemeClr val="tx2"/>
                </a:solidFill>
                <a:effectLst>
                  <a:outerShdw blurRad="38100" dist="38100" dir="2700000" algn="tl">
                    <a:srgbClr val="000000">
                      <a:alpha val="43137"/>
                    </a:srgbClr>
                  </a:outerShdw>
                </a:effectLst>
              </a:rPr>
              <a:t>П</a:t>
            </a:r>
            <a:r>
              <a:rPr lang="ru-RU" b="1" dirty="0" smtClean="0">
                <a:solidFill>
                  <a:schemeClr val="tx2"/>
                </a:solidFill>
                <a:effectLst>
                  <a:outerShdw blurRad="38100" dist="38100" dir="2700000" algn="tl">
                    <a:srgbClr val="000000">
                      <a:alpha val="43137"/>
                    </a:srgbClr>
                  </a:outerShdw>
                </a:effectLst>
              </a:rPr>
              <a:t>олитические </a:t>
            </a:r>
            <a:r>
              <a:rPr lang="ru-RU" b="1" dirty="0">
                <a:solidFill>
                  <a:schemeClr val="tx2"/>
                </a:solidFill>
                <a:effectLst>
                  <a:outerShdw blurRad="38100" dist="38100" dir="2700000" algn="tl">
                    <a:srgbClr val="000000">
                      <a:alpha val="43137"/>
                    </a:srgbClr>
                  </a:outerShdw>
                </a:effectLst>
              </a:rPr>
              <a:t>права, возможность свободного участия в выборе лидеров и в формировании важных для общества решений</a:t>
            </a:r>
          </a:p>
          <a:p>
            <a:pPr marL="514350" indent="-514350">
              <a:buFont typeface="+mj-lt"/>
              <a:buAutoNum type="arabicPeriod"/>
            </a:pPr>
            <a:r>
              <a:rPr lang="ru-RU" b="1" dirty="0">
                <a:solidFill>
                  <a:schemeClr val="tx2"/>
                </a:solidFill>
                <a:effectLst>
                  <a:outerShdw blurRad="38100" dist="38100" dir="2700000" algn="tl">
                    <a:srgbClr val="000000">
                      <a:alpha val="43137"/>
                    </a:srgbClr>
                  </a:outerShdw>
                </a:effectLst>
              </a:rPr>
              <a:t>Г</a:t>
            </a:r>
            <a:r>
              <a:rPr lang="ru-RU" b="1" dirty="0" smtClean="0">
                <a:solidFill>
                  <a:schemeClr val="tx2"/>
                </a:solidFill>
                <a:effectLst>
                  <a:outerShdw blurRad="38100" dist="38100" dir="2700000" algn="tl">
                    <a:srgbClr val="000000">
                      <a:alpha val="43137"/>
                    </a:srgbClr>
                  </a:outerShdw>
                </a:effectLst>
              </a:rPr>
              <a:t>ражданские </a:t>
            </a:r>
            <a:r>
              <a:rPr lang="ru-RU" b="1" dirty="0">
                <a:solidFill>
                  <a:schemeClr val="tx2"/>
                </a:solidFill>
                <a:effectLst>
                  <a:outerShdw blurRad="38100" dist="38100" dir="2700000" algn="tl">
                    <a:srgbClr val="000000">
                      <a:alpha val="43137"/>
                    </a:srgbClr>
                  </a:outerShdw>
                </a:effectLst>
              </a:rPr>
              <a:t>свободы (свобода развивать мнения, институты и личную автономию от государства, на практике означающая независимость СМИ и надёжную защиту прав меньшинств).</a:t>
            </a:r>
          </a:p>
          <a:p>
            <a:pPr marL="0" indent="0">
              <a:buNone/>
            </a:pPr>
            <a:r>
              <a:rPr lang="ru-RU" b="1" smtClean="0">
                <a:solidFill>
                  <a:schemeClr val="tx2"/>
                </a:solidFill>
                <a:effectLst>
                  <a:outerShdw blurRad="38100" dist="38100" dir="2700000" algn="tl">
                    <a:srgbClr val="000000">
                      <a:alpha val="43137"/>
                    </a:srgbClr>
                  </a:outerShdw>
                </a:effectLst>
              </a:rPr>
              <a:t>	Каждое </a:t>
            </a:r>
            <a:r>
              <a:rPr lang="ru-RU" b="1" dirty="0">
                <a:solidFill>
                  <a:schemeClr val="tx2"/>
                </a:solidFill>
                <a:effectLst>
                  <a:outerShdw blurRad="38100" dist="38100" dir="2700000" algn="tl">
                    <a:srgbClr val="000000">
                      <a:alpha val="43137"/>
                    </a:srgbClr>
                  </a:outerShdw>
                </a:effectLst>
              </a:rPr>
              <a:t>из этих измерений оценивается по шкале от 1 (максимум) до 7 (минимум)</a:t>
            </a:r>
          </a:p>
          <a:p>
            <a:endParaRPr lang="ru-RU" b="1" dirty="0">
              <a:effectLst>
                <a:outerShdw blurRad="38100" dist="38100" dir="2700000" algn="tl">
                  <a:srgbClr val="000000">
                    <a:alpha val="43137"/>
                  </a:srgbClr>
                </a:outerShdw>
              </a:effectLst>
            </a:endParaRPr>
          </a:p>
        </p:txBody>
      </p:sp>
      <p:sp>
        <p:nvSpPr>
          <p:cNvPr id="3" name="Заголовок 2"/>
          <p:cNvSpPr>
            <a:spLocks noGrp="1"/>
          </p:cNvSpPr>
          <p:nvPr>
            <p:ph type="title"/>
          </p:nvPr>
        </p:nvSpPr>
        <p:spPr>
          <a:xfrm>
            <a:off x="457200" y="152400"/>
            <a:ext cx="8229600" cy="612304"/>
          </a:xfrm>
        </p:spPr>
        <p:txBody>
          <a:bodyPr>
            <a:normAutofit fontScale="90000"/>
          </a:bodyPr>
          <a:lstStyle/>
          <a:p>
            <a:pPr algn="ctr"/>
            <a:r>
              <a:rPr lang="ru-RU" b="1" smtClean="0">
                <a:effectLst>
                  <a:outerShdw blurRad="38100" dist="38100" dir="2700000" algn="tl">
                    <a:srgbClr val="000000">
                      <a:alpha val="43137"/>
                    </a:srgbClr>
                  </a:outerShdw>
                </a:effectLst>
              </a:rPr>
              <a:t>2. Политический </a:t>
            </a:r>
            <a:r>
              <a:rPr lang="ru-RU" b="1" dirty="0" smtClean="0">
                <a:effectLst>
                  <a:outerShdw blurRad="38100" dist="38100" dir="2700000" algn="tl">
                    <a:srgbClr val="000000">
                      <a:alpha val="43137"/>
                    </a:srgbClr>
                  </a:outerShdw>
                </a:effectLst>
              </a:rPr>
              <a:t>режим</a:t>
            </a:r>
            <a:endParaRPr lang="ru-RU"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058451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1116632" y="1700808"/>
            <a:ext cx="10081120" cy="3528392"/>
          </a:xfrm>
        </p:spPr>
        <p:txBody>
          <a:bodyPr/>
          <a:lstStyle/>
          <a:p>
            <a:endParaRPr lang="ru-RU"/>
          </a:p>
        </p:txBody>
      </p:sp>
      <p:sp>
        <p:nvSpPr>
          <p:cNvPr id="3" name="Заголовок 2"/>
          <p:cNvSpPr>
            <a:spLocks noGrp="1"/>
          </p:cNvSpPr>
          <p:nvPr>
            <p:ph type="title"/>
          </p:nvPr>
        </p:nvSpPr>
        <p:spPr>
          <a:xfrm>
            <a:off x="0" y="0"/>
            <a:ext cx="9144000" cy="1916832"/>
          </a:xfrm>
        </p:spPr>
        <p:txBody>
          <a:bodyPr>
            <a:normAutofit fontScale="90000"/>
          </a:bodyPr>
          <a:lstStyle/>
          <a:p>
            <a:r>
              <a:rPr lang="ru-RU" sz="2800" b="1" smtClean="0"/>
              <a:t/>
            </a:r>
            <a:br>
              <a:rPr lang="ru-RU" sz="2800" b="1" smtClean="0"/>
            </a:br>
            <a:r>
              <a:rPr lang="ru-RU" sz="2800" b="1"/>
              <a:t/>
            </a:r>
            <a:br>
              <a:rPr lang="ru-RU" sz="2800" b="1"/>
            </a:br>
            <a:r>
              <a:rPr lang="ru-RU" sz="2800" b="1" smtClean="0"/>
              <a:t>	</a:t>
            </a:r>
            <a:r>
              <a:rPr lang="ru-RU" sz="2800" b="1" smtClean="0">
                <a:solidFill>
                  <a:schemeClr val="tx2"/>
                </a:solidFill>
                <a:effectLst>
                  <a:outerShdw blurRad="38100" dist="38100" dir="2700000" algn="tl">
                    <a:srgbClr val="000000">
                      <a:alpha val="43137"/>
                    </a:srgbClr>
                  </a:outerShdw>
                </a:effectLst>
              </a:rPr>
              <a:t>Эта организации ежегодно публикует доклады, в которых делит страны на: «несвободные» (красный цвет),  «частично свободные» (желтый), «свободные» (зеленый).</a:t>
            </a:r>
            <a:br>
              <a:rPr lang="ru-RU" sz="2800" b="1" smtClean="0">
                <a:solidFill>
                  <a:schemeClr val="tx2"/>
                </a:solidFill>
                <a:effectLst>
                  <a:outerShdw blurRad="38100" dist="38100" dir="2700000" algn="tl">
                    <a:srgbClr val="000000">
                      <a:alpha val="43137"/>
                    </a:srgbClr>
                  </a:outerShdw>
                </a:effectLst>
              </a:rPr>
            </a:br>
            <a:r>
              <a:rPr lang="ru-RU" sz="2800" b="1" smtClean="0">
                <a:solidFill>
                  <a:schemeClr val="tx2"/>
                </a:solidFill>
                <a:effectLst>
                  <a:outerShdw blurRad="38100" dist="38100" dir="2700000" algn="tl">
                    <a:srgbClr val="000000">
                      <a:alpha val="43137"/>
                    </a:srgbClr>
                  </a:outerShdw>
                </a:effectLst>
              </a:rPr>
              <a:t>Организацию многие критикуют.</a:t>
            </a:r>
            <a:br>
              <a:rPr lang="ru-RU" sz="2800" b="1" smtClean="0">
                <a:solidFill>
                  <a:schemeClr val="tx2"/>
                </a:solidFill>
                <a:effectLst>
                  <a:outerShdw blurRad="38100" dist="38100" dir="2700000" algn="tl">
                    <a:srgbClr val="000000">
                      <a:alpha val="43137"/>
                    </a:srgbClr>
                  </a:outerShdw>
                </a:effectLst>
              </a:rPr>
            </a:br>
            <a:endParaRPr lang="ru-RU" sz="2800" b="1" dirty="0">
              <a:solidFill>
                <a:schemeClr val="tx2"/>
              </a:solidFill>
              <a:effectLst>
                <a:outerShdw blurRad="38100" dist="38100" dir="2700000" algn="tl">
                  <a:srgbClr val="000000">
                    <a:alpha val="43137"/>
                  </a:srgbClr>
                </a:outerShdw>
              </a:effectLst>
            </a:endParaRPr>
          </a:p>
        </p:txBody>
      </p:sp>
      <p:pic>
        <p:nvPicPr>
          <p:cNvPr id="1027" name="Picture 3" descr="F:\ФПК\Политическая карта мира\1280px-Freedom_House_world_map_2009.pn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8520" y="1552598"/>
            <a:ext cx="9540552" cy="53054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01814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16632"/>
            <a:ext cx="8229600" cy="648072"/>
          </a:xfrm>
        </p:spPr>
        <p:txBody>
          <a:bodyPr>
            <a:normAutofit fontScale="90000"/>
          </a:bodyPr>
          <a:lstStyle/>
          <a:p>
            <a:pPr algn="ctr"/>
            <a:r>
              <a:rPr lang="ru-RU" b="1" smtClean="0">
                <a:effectLst>
                  <a:outerShdw blurRad="38100" dist="38100" dir="2700000" algn="tl">
                    <a:srgbClr val="000000">
                      <a:alpha val="43137"/>
                    </a:srgbClr>
                  </a:outerShdw>
                </a:effectLst>
              </a:rPr>
              <a:t>3. Форам правления</a:t>
            </a:r>
            <a:endParaRPr lang="ru-RU" b="1">
              <a:effectLst>
                <a:outerShdw blurRad="38100" dist="38100" dir="2700000" algn="tl">
                  <a:srgbClr val="000000">
                    <a:alpha val="43137"/>
                  </a:srgbClr>
                </a:outerShdw>
              </a:effectLst>
            </a:endParaRPr>
          </a:p>
        </p:txBody>
      </p:sp>
      <p:sp>
        <p:nvSpPr>
          <p:cNvPr id="2" name="Объект 1"/>
          <p:cNvSpPr>
            <a:spLocks noGrp="1"/>
          </p:cNvSpPr>
          <p:nvPr>
            <p:ph idx="1"/>
          </p:nvPr>
        </p:nvSpPr>
        <p:spPr>
          <a:xfrm>
            <a:off x="107504" y="692696"/>
            <a:ext cx="8928992" cy="6048672"/>
          </a:xfrm>
        </p:spPr>
        <p:txBody>
          <a:bodyPr>
            <a:normAutofit fontScale="92500"/>
          </a:bodyPr>
          <a:lstStyle/>
          <a:p>
            <a:pPr marL="0" indent="0">
              <a:buNone/>
            </a:pPr>
            <a:r>
              <a:rPr lang="ru-RU" b="1" smtClean="0">
                <a:solidFill>
                  <a:schemeClr val="tx2"/>
                </a:solidFill>
                <a:effectLst>
                  <a:outerShdw blurRad="38100" dist="38100" dir="2700000" algn="tl">
                    <a:srgbClr val="000000">
                      <a:alpha val="43137"/>
                    </a:srgbClr>
                  </a:outerShdw>
                </a:effectLst>
              </a:rPr>
              <a:t>	Можно выделить два подхода к оценке формы правления:</a:t>
            </a:r>
          </a:p>
          <a:p>
            <a:r>
              <a:rPr lang="ru-RU" b="1" smtClean="0">
                <a:solidFill>
                  <a:schemeClr val="tx2"/>
                </a:solidFill>
                <a:effectLst>
                  <a:outerShdw blurRad="38100" dist="38100" dir="2700000" algn="tl">
                    <a:srgbClr val="000000">
                      <a:alpha val="43137"/>
                    </a:srgbClr>
                  </a:outerShdw>
                </a:effectLst>
              </a:rPr>
              <a:t>По принципу организации государственной власти.</a:t>
            </a:r>
          </a:p>
          <a:p>
            <a:r>
              <a:rPr lang="ru-RU" b="1" smtClean="0">
                <a:solidFill>
                  <a:schemeClr val="tx2"/>
                </a:solidFill>
                <a:effectLst>
                  <a:outerShdw blurRad="38100" dist="38100" dir="2700000" algn="tl">
                    <a:srgbClr val="000000">
                      <a:alpha val="43137"/>
                    </a:srgbClr>
                  </a:outerShdw>
                </a:effectLst>
              </a:rPr>
              <a:t>По источнику государственного суверенитета.</a:t>
            </a:r>
            <a:endParaRPr lang="ru-RU" b="1">
              <a:solidFill>
                <a:schemeClr val="tx2"/>
              </a:solidFill>
              <a:effectLst>
                <a:outerShdw blurRad="38100" dist="38100" dir="2700000" algn="tl">
                  <a:srgbClr val="000000">
                    <a:alpha val="43137"/>
                  </a:srgbClr>
                </a:outerShdw>
              </a:effectLst>
            </a:endParaRPr>
          </a:p>
          <a:p>
            <a:pPr marL="0" indent="0">
              <a:buNone/>
            </a:pPr>
            <a:r>
              <a:rPr lang="ru-RU" b="1" smtClean="0">
                <a:solidFill>
                  <a:schemeClr val="tx2"/>
                </a:solidFill>
                <a:effectLst>
                  <a:outerShdw blurRad="38100" dist="38100" dir="2700000" algn="tl">
                    <a:srgbClr val="000000">
                      <a:alpha val="43137"/>
                    </a:srgbClr>
                  </a:outerShdw>
                </a:effectLst>
              </a:rPr>
              <a:t>3.1.</a:t>
            </a:r>
            <a:r>
              <a:rPr lang="ru-RU" b="1">
                <a:solidFill>
                  <a:schemeClr val="tx2"/>
                </a:solidFill>
                <a:effectLst>
                  <a:outerShdw blurRad="38100" dist="38100" dir="2700000" algn="tl">
                    <a:srgbClr val="000000">
                      <a:alpha val="43137"/>
                    </a:srgbClr>
                  </a:outerShdw>
                </a:effectLst>
              </a:rPr>
              <a:t> По принципу организации государственной </a:t>
            </a:r>
            <a:r>
              <a:rPr lang="ru-RU" b="1" smtClean="0">
                <a:solidFill>
                  <a:schemeClr val="tx2"/>
                </a:solidFill>
                <a:effectLst>
                  <a:outerShdw blurRad="38100" dist="38100" dir="2700000" algn="tl">
                    <a:srgbClr val="000000">
                      <a:alpha val="43137"/>
                    </a:srgbClr>
                  </a:outerShdw>
                </a:effectLst>
              </a:rPr>
              <a:t>власти различают </a:t>
            </a:r>
            <a:r>
              <a:rPr lang="ru-RU" b="1" i="1" smtClean="0">
                <a:solidFill>
                  <a:schemeClr val="tx2"/>
                </a:solidFill>
                <a:effectLst>
                  <a:outerShdw blurRad="38100" dist="38100" dir="2700000" algn="tl">
                    <a:srgbClr val="000000">
                      <a:alpha val="43137"/>
                    </a:srgbClr>
                  </a:outerShdw>
                </a:effectLst>
              </a:rPr>
              <a:t>республики</a:t>
            </a:r>
            <a:r>
              <a:rPr lang="ru-RU" b="1" smtClean="0">
                <a:solidFill>
                  <a:schemeClr val="tx2"/>
                </a:solidFill>
                <a:effectLst>
                  <a:outerShdw blurRad="38100" dist="38100" dir="2700000" algn="tl">
                    <a:srgbClr val="000000">
                      <a:alpha val="43137"/>
                    </a:srgbClr>
                  </a:outerShdw>
                </a:effectLst>
              </a:rPr>
              <a:t> и </a:t>
            </a:r>
            <a:r>
              <a:rPr lang="ru-RU" b="1" i="1" smtClean="0">
                <a:solidFill>
                  <a:schemeClr val="tx2"/>
                </a:solidFill>
                <a:effectLst>
                  <a:outerShdw blurRad="38100" dist="38100" dir="2700000" algn="tl">
                    <a:srgbClr val="000000">
                      <a:alpha val="43137"/>
                    </a:srgbClr>
                  </a:outerShdw>
                </a:effectLst>
              </a:rPr>
              <a:t>монархии. </a:t>
            </a:r>
            <a:endParaRPr lang="ru-RU" b="1" i="1">
              <a:solidFill>
                <a:schemeClr val="tx2"/>
              </a:solidFill>
              <a:effectLst>
                <a:outerShdw blurRad="38100" dist="38100" dir="2700000" algn="tl">
                  <a:srgbClr val="000000">
                    <a:alpha val="43137"/>
                  </a:srgbClr>
                </a:outerShdw>
              </a:effectLst>
            </a:endParaRPr>
          </a:p>
          <a:p>
            <a:pPr marL="0" indent="0">
              <a:buNone/>
            </a:pPr>
            <a:r>
              <a:rPr lang="ru-RU" b="1" smtClean="0">
                <a:solidFill>
                  <a:schemeClr val="tx2"/>
                </a:solidFill>
                <a:effectLst>
                  <a:outerShdw blurRad="38100" dist="38100" dir="2700000" algn="tl">
                    <a:srgbClr val="000000">
                      <a:alpha val="43137"/>
                    </a:srgbClr>
                  </a:outerShdw>
                </a:effectLst>
              </a:rPr>
              <a:t>	</a:t>
            </a:r>
            <a:r>
              <a:rPr lang="ru-RU" b="1" i="1" smtClean="0">
                <a:solidFill>
                  <a:schemeClr val="tx2"/>
                </a:solidFill>
                <a:effectLst>
                  <a:outerShdw blurRad="38100" dist="38100" dir="2700000" algn="tl">
                    <a:srgbClr val="000000">
                      <a:alpha val="43137"/>
                    </a:srgbClr>
                  </a:outerShdw>
                </a:effectLst>
              </a:rPr>
              <a:t>Республика</a:t>
            </a:r>
            <a:r>
              <a:rPr lang="ru-RU" b="1" smtClean="0">
                <a:solidFill>
                  <a:schemeClr val="tx2"/>
                </a:solidFill>
                <a:effectLst>
                  <a:outerShdw blurRad="38100" dist="38100" dir="2700000" algn="tl">
                    <a:srgbClr val="000000">
                      <a:alpha val="43137"/>
                    </a:srgbClr>
                  </a:outerShdw>
                </a:effectLst>
              </a:rPr>
              <a:t> (лат</a:t>
            </a:r>
            <a:r>
              <a:rPr lang="ru-RU" b="1">
                <a:solidFill>
                  <a:schemeClr val="tx2"/>
                </a:solidFill>
                <a:effectLst>
                  <a:outerShdw blurRad="38100" dist="38100" dir="2700000" algn="tl">
                    <a:srgbClr val="000000">
                      <a:alpha val="43137"/>
                    </a:srgbClr>
                  </a:outerShdw>
                </a:effectLst>
              </a:rPr>
              <a:t>. </a:t>
            </a:r>
            <a:r>
              <a:rPr lang="en-US" b="1">
                <a:solidFill>
                  <a:schemeClr val="tx2"/>
                </a:solidFill>
                <a:effectLst>
                  <a:outerShdw blurRad="38100" dist="38100" dir="2700000" algn="tl">
                    <a:srgbClr val="000000">
                      <a:alpha val="43137"/>
                    </a:srgbClr>
                  </a:outerShdw>
                </a:effectLst>
              </a:rPr>
              <a:t>res/publica </a:t>
            </a:r>
            <a:r>
              <a:rPr lang="ru-RU" b="1">
                <a:solidFill>
                  <a:schemeClr val="tx2"/>
                </a:solidFill>
                <a:effectLst>
                  <a:outerShdw blurRad="38100" dist="38100" dir="2700000" algn="tl">
                    <a:srgbClr val="000000">
                      <a:alpha val="43137"/>
                    </a:srgbClr>
                  </a:outerShdw>
                </a:effectLst>
              </a:rPr>
              <a:t>от </a:t>
            </a:r>
            <a:r>
              <a:rPr lang="en-US" b="1">
                <a:solidFill>
                  <a:schemeClr val="tx2"/>
                </a:solidFill>
                <a:effectLst>
                  <a:outerShdw blurRad="38100" dist="38100" dir="2700000" algn="tl">
                    <a:srgbClr val="000000">
                      <a:alpha val="43137"/>
                    </a:srgbClr>
                  </a:outerShdw>
                </a:effectLst>
              </a:rPr>
              <a:t>res - </a:t>
            </a:r>
            <a:r>
              <a:rPr lang="ru-RU" b="1">
                <a:solidFill>
                  <a:schemeClr val="tx2"/>
                </a:solidFill>
                <a:effectLst>
                  <a:outerShdw blurRad="38100" dist="38100" dir="2700000" algn="tl">
                    <a:srgbClr val="000000">
                      <a:alpha val="43137"/>
                    </a:srgbClr>
                  </a:outerShdw>
                </a:effectLst>
              </a:rPr>
              <a:t>дело, </a:t>
            </a:r>
            <a:r>
              <a:rPr lang="en-US" b="1">
                <a:solidFill>
                  <a:schemeClr val="tx2"/>
                </a:solidFill>
                <a:effectLst>
                  <a:outerShdw blurRad="38100" dist="38100" dir="2700000" algn="tl">
                    <a:srgbClr val="000000">
                      <a:alpha val="43137"/>
                    </a:srgbClr>
                  </a:outerShdw>
                </a:effectLst>
              </a:rPr>
              <a:t>publicus </a:t>
            </a:r>
            <a:r>
              <a:rPr lang="en-US" b="1" smtClean="0">
                <a:solidFill>
                  <a:schemeClr val="tx2"/>
                </a:solidFill>
                <a:effectLst>
                  <a:outerShdw blurRad="38100" dist="38100" dir="2700000" algn="tl">
                    <a:srgbClr val="000000">
                      <a:alpha val="43137"/>
                    </a:srgbClr>
                  </a:outerShdw>
                </a:effectLst>
              </a:rPr>
              <a:t>– </a:t>
            </a:r>
            <a:r>
              <a:rPr lang="ru-RU" b="1" smtClean="0">
                <a:solidFill>
                  <a:schemeClr val="tx2"/>
                </a:solidFill>
                <a:effectLst>
                  <a:outerShdw blurRad="38100" dist="38100" dir="2700000" algn="tl">
                    <a:srgbClr val="000000">
                      <a:alpha val="43137"/>
                    </a:srgbClr>
                  </a:outerShdw>
                </a:effectLst>
              </a:rPr>
              <a:t>общественный) – это такая форма правления, при которой суверенные права на власть принадлежат либо всем дееспособным гражданам, либо большинству их. От имени народа (граждан) управление осуществляется представительными органами (например, парламентом), избираемыми тем или иным способом.</a:t>
            </a:r>
          </a:p>
          <a:p>
            <a:pPr marL="0" indent="0">
              <a:buNone/>
            </a:pPr>
            <a:r>
              <a:rPr lang="ru-RU" b="1">
                <a:solidFill>
                  <a:schemeClr val="tx2"/>
                </a:solidFill>
                <a:effectLst>
                  <a:outerShdw blurRad="38100" dist="38100" dir="2700000" algn="tl">
                    <a:srgbClr val="000000">
                      <a:alpha val="43137"/>
                    </a:srgbClr>
                  </a:outerShdw>
                </a:effectLst>
              </a:rPr>
              <a:t>	</a:t>
            </a:r>
            <a:r>
              <a:rPr lang="ru-RU" b="1" smtClean="0">
                <a:solidFill>
                  <a:schemeClr val="tx2"/>
                </a:solidFill>
                <a:effectLst>
                  <a:outerShdw blurRad="38100" dist="38100" dir="2700000" algn="tl">
                    <a:srgbClr val="000000">
                      <a:alpha val="43137"/>
                    </a:srgbClr>
                  </a:outerShdw>
                </a:effectLst>
              </a:rPr>
              <a:t>Реальных республик в мире более 160.</a:t>
            </a:r>
            <a:r>
              <a:rPr lang="ru-RU" smtClean="0">
                <a:solidFill>
                  <a:schemeClr val="tx2"/>
                </a:solidFill>
              </a:rPr>
              <a:t> </a:t>
            </a:r>
            <a:endParaRPr lang="ru-RU" i="1">
              <a:solidFill>
                <a:schemeClr val="tx2"/>
              </a:solidFill>
            </a:endParaRPr>
          </a:p>
        </p:txBody>
      </p:sp>
    </p:spTree>
    <p:extLst>
      <p:ext uri="{BB962C8B-B14F-4D97-AF65-F5344CB8AC3E}">
        <p14:creationId xmlns="" xmlns:p14="http://schemas.microsoft.com/office/powerpoint/2010/main" val="81072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 xmlns:p14="http://schemas.microsoft.com/office/powerpoint/2010/main" val="3339564643"/>
              </p:ext>
            </p:extLst>
          </p:nvPr>
        </p:nvGraphicFramePr>
        <p:xfrm>
          <a:off x="0" y="-27383"/>
          <a:ext cx="9143999" cy="7167735"/>
        </p:xfrm>
        <a:graphic>
          <a:graphicData uri="http://schemas.openxmlformats.org/drawingml/2006/table">
            <a:tbl>
              <a:tblPr firstRow="1" bandRow="1">
                <a:tableStyleId>{5C22544A-7EE6-4342-B048-85BDC9FD1C3A}</a:tableStyleId>
              </a:tblPr>
              <a:tblGrid>
                <a:gridCol w="2411760"/>
                <a:gridCol w="3168352"/>
                <a:gridCol w="3563887"/>
              </a:tblGrid>
              <a:tr h="1224135">
                <a:tc gridSpan="3">
                  <a:txBody>
                    <a:bodyPr/>
                    <a:lstStyle/>
                    <a:p>
                      <a:r>
                        <a:rPr lang="ru-RU" smtClean="0">
                          <a:solidFill>
                            <a:schemeClr val="tx2"/>
                          </a:solidFill>
                          <a:effectLst>
                            <a:outerShdw blurRad="38100" dist="38100" dir="2700000" algn="tl">
                              <a:srgbClr val="000000">
                                <a:alpha val="43137"/>
                              </a:srgbClr>
                            </a:outerShdw>
                          </a:effectLst>
                        </a:rPr>
                        <a:t>3.2. В</a:t>
                      </a:r>
                      <a:r>
                        <a:rPr lang="ru-RU" baseline="0" smtClean="0">
                          <a:solidFill>
                            <a:schemeClr val="tx2"/>
                          </a:solidFill>
                          <a:effectLst>
                            <a:outerShdw blurRad="38100" dist="38100" dir="2700000" algn="tl">
                              <a:srgbClr val="000000">
                                <a:alpha val="43137"/>
                              </a:srgbClr>
                            </a:outerShdw>
                          </a:effectLst>
                        </a:rPr>
                        <a:t> </a:t>
                      </a:r>
                      <a:r>
                        <a:rPr lang="ru-RU" i="1" baseline="0" smtClean="0">
                          <a:solidFill>
                            <a:schemeClr val="tx2"/>
                          </a:solidFill>
                          <a:effectLst>
                            <a:outerShdw blurRad="38100" dist="38100" dir="2700000" algn="tl">
                              <a:srgbClr val="000000">
                                <a:alpha val="43137"/>
                              </a:srgbClr>
                            </a:outerShdw>
                          </a:effectLst>
                        </a:rPr>
                        <a:t>м</a:t>
                      </a:r>
                      <a:r>
                        <a:rPr lang="ru-RU" i="1" smtClean="0">
                          <a:solidFill>
                            <a:schemeClr val="tx2"/>
                          </a:solidFill>
                          <a:effectLst>
                            <a:outerShdw blurRad="38100" dist="38100" dir="2700000" algn="tl">
                              <a:srgbClr val="000000">
                                <a:alpha val="43137"/>
                              </a:srgbClr>
                            </a:outerShdw>
                          </a:effectLst>
                        </a:rPr>
                        <a:t>онархиях </a:t>
                      </a:r>
                      <a:r>
                        <a:rPr lang="ru-RU" smtClean="0">
                          <a:solidFill>
                            <a:schemeClr val="tx2"/>
                          </a:solidFill>
                          <a:effectLst>
                            <a:outerShdw blurRad="38100" dist="38100" dir="2700000" algn="tl">
                              <a:srgbClr val="000000">
                                <a:alpha val="43137"/>
                              </a:srgbClr>
                            </a:outerShdw>
                          </a:effectLst>
                        </a:rPr>
                        <a:t>(греч. </a:t>
                      </a:r>
                      <a:r>
                        <a:rPr lang="en-US" smtClean="0">
                          <a:solidFill>
                            <a:schemeClr val="tx2"/>
                          </a:solidFill>
                          <a:effectLst>
                            <a:outerShdw blurRad="38100" dist="38100" dir="2700000" algn="tl">
                              <a:srgbClr val="000000">
                                <a:alpha val="43137"/>
                              </a:srgbClr>
                            </a:outerShdw>
                          </a:effectLst>
                        </a:rPr>
                        <a:t>monarchia — </a:t>
                      </a:r>
                      <a:r>
                        <a:rPr lang="ru-RU" smtClean="0">
                          <a:solidFill>
                            <a:schemeClr val="tx2"/>
                          </a:solidFill>
                          <a:effectLst>
                            <a:outerShdw blurRad="38100" dist="38100" dir="2700000" algn="tl">
                              <a:srgbClr val="000000">
                                <a:alpha val="43137"/>
                              </a:srgbClr>
                            </a:outerShdw>
                          </a:effectLst>
                        </a:rPr>
                        <a:t>единовластие) верховная государственная власть сосредоточена в руках одго человека – монарха.</a:t>
                      </a:r>
                    </a:p>
                    <a:p>
                      <a:r>
                        <a:rPr lang="ru-RU" smtClean="0">
                          <a:solidFill>
                            <a:schemeClr val="tx2"/>
                          </a:solidFill>
                          <a:effectLst>
                            <a:outerShdw blurRad="38100" dist="38100" dir="2700000" algn="tl">
                              <a:srgbClr val="000000">
                                <a:alpha val="43137"/>
                              </a:srgbClr>
                            </a:outerShdw>
                          </a:effectLst>
                        </a:rPr>
                        <a:t>Если эта власть сосредоточена в руках монарха фактически,</a:t>
                      </a:r>
                      <a:r>
                        <a:rPr lang="ru-RU" baseline="0" smtClean="0">
                          <a:solidFill>
                            <a:schemeClr val="tx2"/>
                          </a:solidFill>
                          <a:effectLst>
                            <a:outerShdw blurRad="38100" dist="38100" dir="2700000" algn="tl">
                              <a:srgbClr val="000000">
                                <a:alpha val="43137"/>
                              </a:srgbClr>
                            </a:outerShdw>
                          </a:effectLst>
                        </a:rPr>
                        <a:t> то монархия называется абсолютной. Если формально – то конституционной.</a:t>
                      </a:r>
                      <a:endParaRPr lang="ru-RU">
                        <a:solidFill>
                          <a:schemeClr val="tx2"/>
                        </a:solidFill>
                        <a:effectLst>
                          <a:outerShdw blurRad="38100" dist="38100" dir="2700000" algn="tl">
                            <a:srgbClr val="000000">
                              <a:alpha val="43137"/>
                            </a:srgbClr>
                          </a:outerShdw>
                        </a:effectLst>
                      </a:endParaRPr>
                    </a:p>
                  </a:txBody>
                  <a:tcPr/>
                </a:tc>
                <a:tc hMerge="1">
                  <a:txBody>
                    <a:bodyPr/>
                    <a:lstStyle/>
                    <a:p>
                      <a:endParaRPr lang="ru-RU"/>
                    </a:p>
                  </a:txBody>
                  <a:tcPr/>
                </a:tc>
                <a:tc hMerge="1">
                  <a:txBody>
                    <a:bodyPr/>
                    <a:lstStyle/>
                    <a:p>
                      <a:endParaRPr lang="ru-RU"/>
                    </a:p>
                  </a:txBody>
                  <a:tcPr/>
                </a:tc>
              </a:tr>
              <a:tr h="1440160">
                <a:tc rowSpan="2">
                  <a:txBody>
                    <a:bodyPr/>
                    <a:lstStyle/>
                    <a:p>
                      <a:r>
                        <a:rPr kumimoji="0" lang="ru-RU" sz="1800" b="1" u="none" kern="1200" smtClean="0">
                          <a:solidFill>
                            <a:schemeClr val="bg1"/>
                          </a:solidFill>
                          <a:effectLst>
                            <a:outerShdw blurRad="38100" dist="38100" dir="2700000" algn="tl">
                              <a:srgbClr val="000000">
                                <a:alpha val="43137"/>
                              </a:srgbClr>
                            </a:outerShdw>
                          </a:effectLst>
                          <a:latin typeface="+mn-lt"/>
                          <a:ea typeface="+mn-ea"/>
                          <a:cs typeface="+mn-cs"/>
                        </a:rPr>
                        <a:t>Абсолютная</a:t>
                      </a:r>
                      <a:r>
                        <a:rPr kumimoji="0" lang="ru-RU" sz="1800" kern="1200" smtClean="0">
                          <a:solidFill>
                            <a:schemeClr val="bg1"/>
                          </a:solidFill>
                          <a:effectLst>
                            <a:outerShdw blurRad="38100" dist="38100" dir="2700000" algn="tl">
                              <a:srgbClr val="000000">
                                <a:alpha val="43137"/>
                              </a:srgbClr>
                            </a:outerShdw>
                          </a:effectLst>
                          <a:latin typeface="+mn-lt"/>
                          <a:ea typeface="+mn-ea"/>
                          <a:cs typeface="+mn-cs"/>
                        </a:rPr>
                        <a:t> монархия</a:t>
                      </a:r>
                      <a:r>
                        <a:rPr kumimoji="0" lang="ru-RU" sz="1800" kern="1200" baseline="0" smtClean="0">
                          <a:solidFill>
                            <a:schemeClr val="bg1"/>
                          </a:solidFill>
                          <a:effectLst>
                            <a:outerShdw blurRad="38100" dist="38100" dir="2700000" algn="tl">
                              <a:srgbClr val="000000">
                                <a:alpha val="43137"/>
                              </a:srgbClr>
                            </a:outerShdw>
                          </a:effectLst>
                          <a:latin typeface="+mn-lt"/>
                          <a:ea typeface="+mn-ea"/>
                          <a:cs typeface="+mn-cs"/>
                        </a:rPr>
                        <a:t> – это монархия, </a:t>
                      </a:r>
                      <a:r>
                        <a:rPr kumimoji="0" lang="ru-RU" sz="1800" kern="1200" smtClean="0">
                          <a:solidFill>
                            <a:schemeClr val="bg1"/>
                          </a:solidFill>
                          <a:effectLst>
                            <a:outerShdw blurRad="38100" dist="38100" dir="2700000" algn="tl">
                              <a:srgbClr val="000000">
                                <a:alpha val="43137"/>
                              </a:srgbClr>
                            </a:outerShdw>
                          </a:effectLst>
                          <a:latin typeface="+mn-lt"/>
                          <a:ea typeface="+mn-ea"/>
                          <a:cs typeface="+mn-cs"/>
                        </a:rPr>
                        <a:t>предполагающая неограниченную </a:t>
                      </a:r>
                      <a:r>
                        <a:rPr kumimoji="0" lang="ru-RU" sz="1800" u="none" kern="1200" smtClean="0">
                          <a:solidFill>
                            <a:schemeClr val="bg1"/>
                          </a:solidFill>
                          <a:effectLst>
                            <a:outerShdw blurRad="38100" dist="38100" dir="2700000" algn="tl">
                              <a:srgbClr val="000000">
                                <a:alpha val="43137"/>
                              </a:srgbClr>
                            </a:outerShdw>
                          </a:effectLst>
                          <a:latin typeface="+mn-lt"/>
                          <a:ea typeface="+mn-ea"/>
                          <a:cs typeface="+mn-cs"/>
                        </a:rPr>
                        <a:t>власть</a:t>
                      </a:r>
                      <a:r>
                        <a:rPr kumimoji="0" lang="ru-RU" sz="1800" u="none" kern="1200" baseline="0" smtClean="0">
                          <a:solidFill>
                            <a:schemeClr val="bg1"/>
                          </a:solidFill>
                          <a:effectLst>
                            <a:outerShdw blurRad="38100" dist="38100" dir="2700000" algn="tl">
                              <a:srgbClr val="000000">
                                <a:alpha val="43137"/>
                              </a:srgbClr>
                            </a:outerShdw>
                          </a:effectLst>
                          <a:latin typeface="+mn-lt"/>
                          <a:ea typeface="+mn-ea"/>
                          <a:cs typeface="+mn-cs"/>
                        </a:rPr>
                        <a:t> </a:t>
                      </a:r>
                      <a:r>
                        <a:rPr kumimoji="0" lang="ru-RU" sz="1800" u="none" kern="1200" smtClean="0">
                          <a:solidFill>
                            <a:schemeClr val="bg1"/>
                          </a:solidFill>
                          <a:effectLst>
                            <a:outerShdw blurRad="38100" dist="38100" dir="2700000" algn="tl">
                              <a:srgbClr val="000000">
                                <a:alpha val="43137"/>
                              </a:srgbClr>
                            </a:outerShdw>
                          </a:effectLst>
                          <a:latin typeface="+mn-lt"/>
                          <a:ea typeface="+mn-ea"/>
                          <a:cs typeface="+mn-cs"/>
                        </a:rPr>
                        <a:t>монарха.</a:t>
                      </a:r>
                      <a:r>
                        <a:rPr kumimoji="0" lang="ru-RU" sz="1800" kern="1200" smtClean="0">
                          <a:solidFill>
                            <a:schemeClr val="bg1"/>
                          </a:solidFill>
                          <a:effectLst>
                            <a:outerShdw blurRad="38100" dist="38100" dir="2700000" algn="tl">
                              <a:srgbClr val="000000">
                                <a:alpha val="43137"/>
                              </a:srgbClr>
                            </a:outerShdw>
                          </a:effectLst>
                          <a:latin typeface="+mn-lt"/>
                          <a:ea typeface="+mn-ea"/>
                          <a:cs typeface="+mn-cs"/>
                        </a:rPr>
                        <a:t> При абсолютной монархии возможные существующие </a:t>
                      </a:r>
                      <a:r>
                        <a:rPr kumimoji="0" lang="ru-RU" sz="1800" u="none" kern="1200" smtClean="0">
                          <a:solidFill>
                            <a:schemeClr val="bg1"/>
                          </a:solidFill>
                          <a:effectLst>
                            <a:outerShdw blurRad="38100" dist="38100" dir="2700000" algn="tl">
                              <a:srgbClr val="000000">
                                <a:alpha val="43137"/>
                              </a:srgbClr>
                            </a:outerShdw>
                          </a:effectLst>
                          <a:latin typeface="+mn-lt"/>
                          <a:ea typeface="+mn-ea"/>
                          <a:cs typeface="+mn-cs"/>
                        </a:rPr>
                        <a:t>органы</a:t>
                      </a:r>
                      <a:r>
                        <a:rPr kumimoji="0" lang="ru-RU" sz="1800" u="none" kern="1200" baseline="0" smtClean="0">
                          <a:solidFill>
                            <a:schemeClr val="bg1"/>
                          </a:solidFill>
                          <a:effectLst>
                            <a:outerShdw blurRad="38100" dist="38100" dir="2700000" algn="tl">
                              <a:srgbClr val="000000">
                                <a:alpha val="43137"/>
                              </a:srgbClr>
                            </a:outerShdw>
                          </a:effectLst>
                          <a:latin typeface="+mn-lt"/>
                          <a:ea typeface="+mn-ea"/>
                          <a:cs typeface="+mn-cs"/>
                        </a:rPr>
                        <a:t>  </a:t>
                      </a:r>
                      <a:r>
                        <a:rPr kumimoji="0" lang="ru-RU" sz="1800" u="none" kern="1200" smtClean="0">
                          <a:solidFill>
                            <a:schemeClr val="bg1"/>
                          </a:solidFill>
                          <a:effectLst>
                            <a:outerShdw blurRad="38100" dist="38100" dir="2700000" algn="tl">
                              <a:srgbClr val="000000">
                                <a:alpha val="43137"/>
                              </a:srgbClr>
                            </a:outerShdw>
                          </a:effectLst>
                          <a:latin typeface="+mn-lt"/>
                          <a:ea typeface="+mn-ea"/>
                          <a:cs typeface="+mn-cs"/>
                        </a:rPr>
                        <a:t>власти </a:t>
                      </a:r>
                      <a:r>
                        <a:rPr kumimoji="0" lang="ru-RU" sz="1800" kern="1200" smtClean="0">
                          <a:solidFill>
                            <a:schemeClr val="bg1"/>
                          </a:solidFill>
                          <a:effectLst>
                            <a:outerShdw blurRad="38100" dist="38100" dir="2700000" algn="tl">
                              <a:srgbClr val="000000">
                                <a:alpha val="43137"/>
                              </a:srgbClr>
                            </a:outerShdw>
                          </a:effectLst>
                          <a:latin typeface="+mn-lt"/>
                          <a:ea typeface="+mn-ea"/>
                          <a:cs typeface="+mn-cs"/>
                        </a:rPr>
                        <a:t>полностью подотчётны монарху, а воля народа официально может выражаться максимум через совещатель</a:t>
                      </a:r>
                      <a:r>
                        <a:rPr kumimoji="0" lang="ru-RU" sz="1800" kern="1200" smtClean="0">
                          <a:solidFill>
                            <a:schemeClr val="bg1"/>
                          </a:solidFill>
                          <a:effectLst/>
                          <a:latin typeface="+mn-lt"/>
                          <a:ea typeface="+mn-ea"/>
                          <a:cs typeface="+mn-cs"/>
                        </a:rPr>
                        <a:t>ный орган .</a:t>
                      </a:r>
                      <a:endParaRPr lang="ru-RU">
                        <a:solidFill>
                          <a:schemeClr val="bg1"/>
                        </a:solidFill>
                      </a:endParaRPr>
                    </a:p>
                  </a:txBody>
                  <a:tcPr/>
                </a:tc>
                <a:tc gridSpan="2">
                  <a:txBody>
                    <a:bodyPr/>
                    <a:lstStyle/>
                    <a:p>
                      <a:r>
                        <a:rPr kumimoji="0" lang="ru-RU" sz="1800" b="1" u="none" kern="1200" smtClean="0">
                          <a:solidFill>
                            <a:schemeClr val="bg1"/>
                          </a:solidFill>
                          <a:effectLst>
                            <a:outerShdw blurRad="38100" dist="38100" dir="2700000" algn="tl">
                              <a:srgbClr val="000000">
                                <a:alpha val="43137"/>
                              </a:srgbClr>
                            </a:outerShdw>
                          </a:effectLst>
                          <a:latin typeface="+mn-lt"/>
                          <a:ea typeface="+mn-ea"/>
                          <a:cs typeface="+mn-cs"/>
                        </a:rPr>
                        <a:t>Конституционная </a:t>
                      </a:r>
                      <a:r>
                        <a:rPr kumimoji="0" lang="ru-RU" sz="1800" b="0" u="none" kern="1200" smtClean="0">
                          <a:solidFill>
                            <a:schemeClr val="bg1"/>
                          </a:solidFill>
                          <a:effectLst>
                            <a:outerShdw blurRad="38100" dist="38100" dir="2700000" algn="tl">
                              <a:srgbClr val="000000">
                                <a:alpha val="43137"/>
                              </a:srgbClr>
                            </a:outerShdw>
                          </a:effectLst>
                          <a:latin typeface="+mn-lt"/>
                          <a:ea typeface="+mn-ea"/>
                          <a:cs typeface="+mn-cs"/>
                        </a:rPr>
                        <a:t>монархия</a:t>
                      </a:r>
                      <a:r>
                        <a:rPr kumimoji="0" lang="ru-RU" sz="1800" b="0" u="none" kern="1200" baseline="0" smtClean="0">
                          <a:solidFill>
                            <a:schemeClr val="bg1"/>
                          </a:solidFill>
                          <a:effectLst>
                            <a:outerShdw blurRad="38100" dist="38100" dir="2700000" algn="tl">
                              <a:srgbClr val="000000">
                                <a:alpha val="43137"/>
                              </a:srgbClr>
                            </a:outerShdw>
                          </a:effectLst>
                          <a:latin typeface="+mn-lt"/>
                          <a:ea typeface="+mn-ea"/>
                          <a:cs typeface="+mn-cs"/>
                        </a:rPr>
                        <a:t> - </a:t>
                      </a:r>
                      <a:r>
                        <a:rPr kumimoji="0" lang="ru-RU" sz="1800" kern="1200" smtClean="0">
                          <a:solidFill>
                            <a:schemeClr val="bg1"/>
                          </a:solidFill>
                          <a:effectLst>
                            <a:outerShdw blurRad="38100" dist="38100" dir="2700000" algn="tl">
                              <a:srgbClr val="000000">
                                <a:alpha val="43137"/>
                              </a:srgbClr>
                            </a:outerShdw>
                          </a:effectLst>
                          <a:latin typeface="+mn-lt"/>
                          <a:ea typeface="+mn-ea"/>
                          <a:cs typeface="+mn-cs"/>
                        </a:rPr>
                        <a:t>монархия, при которой власть монарха ограничена </a:t>
                      </a:r>
                      <a:r>
                        <a:rPr kumimoji="0" lang="ru-RU" sz="1800" u="none" kern="1200" smtClean="0">
                          <a:solidFill>
                            <a:schemeClr val="bg1"/>
                          </a:solidFill>
                          <a:effectLst>
                            <a:outerShdw blurRad="38100" dist="38100" dir="2700000" algn="tl">
                              <a:srgbClr val="000000">
                                <a:alpha val="43137"/>
                              </a:srgbClr>
                            </a:outerShdw>
                          </a:effectLst>
                          <a:latin typeface="+mn-lt"/>
                          <a:ea typeface="+mn-ea"/>
                          <a:cs typeface="+mn-cs"/>
                        </a:rPr>
                        <a:t>конституцией</a:t>
                      </a:r>
                      <a:r>
                        <a:rPr kumimoji="0" lang="ru-RU" sz="1800" kern="1200" smtClean="0">
                          <a:solidFill>
                            <a:schemeClr val="bg1"/>
                          </a:solidFill>
                          <a:effectLst>
                            <a:outerShdw blurRad="38100" dist="38100" dir="2700000" algn="tl">
                              <a:srgbClr val="000000">
                                <a:alpha val="43137"/>
                              </a:srgbClr>
                            </a:outerShdw>
                          </a:effectLst>
                          <a:latin typeface="+mn-lt"/>
                          <a:ea typeface="+mn-ea"/>
                          <a:cs typeface="+mn-cs"/>
                        </a:rPr>
                        <a:t>, неписаным правом или традициями. Конституционная монархия существует в двух формах: парламентская монархия  и дуалистическая монархия.</a:t>
                      </a:r>
                      <a:endParaRPr lang="ru-RU">
                        <a:solidFill>
                          <a:schemeClr val="bg1"/>
                        </a:solidFill>
                        <a:effectLst>
                          <a:outerShdw blurRad="38100" dist="38100" dir="2700000" algn="tl">
                            <a:srgbClr val="000000">
                              <a:alpha val="43137"/>
                            </a:srgbClr>
                          </a:outerShdw>
                        </a:effectLst>
                      </a:endParaRPr>
                    </a:p>
                  </a:txBody>
                  <a:tcPr/>
                </a:tc>
                <a:tc hMerge="1">
                  <a:txBody>
                    <a:bodyPr/>
                    <a:lstStyle/>
                    <a:p>
                      <a:endParaRPr lang="ru-RU"/>
                    </a:p>
                  </a:txBody>
                  <a:tcPr/>
                </a:tc>
              </a:tr>
              <a:tr h="1231547">
                <a:tc vMerge="1">
                  <a:txBody>
                    <a:bodyPr/>
                    <a:lstStyle/>
                    <a:p>
                      <a:endParaRPr lang="ru-RU"/>
                    </a:p>
                  </a:txBody>
                  <a:tcPr/>
                </a:tc>
                <a:tc>
                  <a:txBody>
                    <a:bodyPr/>
                    <a:lstStyle/>
                    <a:p>
                      <a:r>
                        <a:rPr kumimoji="0" lang="ru-RU" sz="1800" b="1" kern="1200" smtClean="0">
                          <a:solidFill>
                            <a:schemeClr val="bg1"/>
                          </a:solidFill>
                          <a:effectLst>
                            <a:outerShdw blurRad="38100" dist="38100" dir="2700000" algn="tl">
                              <a:srgbClr val="000000">
                                <a:alpha val="43137"/>
                              </a:srgbClr>
                            </a:outerShdw>
                          </a:effectLst>
                          <a:latin typeface="+mn-lt"/>
                          <a:ea typeface="+mn-ea"/>
                          <a:cs typeface="+mn-cs"/>
                        </a:rPr>
                        <a:t>Парламентская монархия </a:t>
                      </a:r>
                      <a:r>
                        <a:rPr kumimoji="0" lang="ru-RU" sz="1800" kern="1200" smtClean="0">
                          <a:solidFill>
                            <a:schemeClr val="bg1"/>
                          </a:solidFill>
                          <a:effectLst>
                            <a:outerShdw blurRad="38100" dist="38100" dir="2700000" algn="tl">
                              <a:srgbClr val="000000">
                                <a:alpha val="43137"/>
                              </a:srgbClr>
                            </a:outerShdw>
                          </a:effectLst>
                          <a:latin typeface="+mn-lt"/>
                          <a:ea typeface="+mn-ea"/>
                          <a:cs typeface="+mn-cs"/>
                        </a:rPr>
                        <a:t>- вид конституционной монархии, в которой монарх не обладает властью и выполняет преимущественно представительную функцию. При парламентарной монархии правительство ответственно перед парламентом, который обладает большей властью, чем другие органы государства (хотя в разных странах это может различаться).</a:t>
                      </a:r>
                      <a:endParaRPr lang="ru-RU">
                        <a:solidFill>
                          <a:schemeClr val="bg1"/>
                        </a:solidFill>
                        <a:effectLst>
                          <a:outerShdw blurRad="38100" dist="38100" dir="2700000" algn="tl">
                            <a:srgbClr val="000000">
                              <a:alpha val="43137"/>
                            </a:srgbClr>
                          </a:outerShdw>
                        </a:effectLst>
                      </a:endParaRPr>
                    </a:p>
                  </a:txBody>
                  <a:tcPr/>
                </a:tc>
                <a:tc>
                  <a:txBody>
                    <a:bodyPr/>
                    <a:lstStyle/>
                    <a:p>
                      <a:r>
                        <a:rPr kumimoji="0" lang="ru-RU" sz="1800" b="1" u="none" kern="1200" smtClean="0">
                          <a:solidFill>
                            <a:schemeClr val="bg1"/>
                          </a:solidFill>
                          <a:effectLst>
                            <a:outerShdw blurRad="38100" dist="38100" dir="2700000" algn="tl">
                              <a:srgbClr val="000000">
                                <a:alpha val="43137"/>
                              </a:srgbClr>
                            </a:outerShdw>
                          </a:effectLst>
                          <a:latin typeface="+mn-lt"/>
                          <a:ea typeface="+mn-ea"/>
                          <a:cs typeface="+mn-cs"/>
                        </a:rPr>
                        <a:t>Дуалистическая монархия </a:t>
                      </a:r>
                      <a:r>
                        <a:rPr kumimoji="0" lang="ru-RU" sz="1800" u="none" kern="1200" smtClean="0">
                          <a:solidFill>
                            <a:schemeClr val="bg1"/>
                          </a:solidFill>
                          <a:effectLst>
                            <a:outerShdw blurRad="38100" dist="38100" dir="2700000" algn="tl">
                              <a:srgbClr val="000000">
                                <a:alpha val="43137"/>
                              </a:srgbClr>
                            </a:outerShdw>
                          </a:effectLst>
                          <a:latin typeface="+mn-lt"/>
                          <a:ea typeface="+mn-ea"/>
                          <a:cs typeface="+mn-cs"/>
                        </a:rPr>
                        <a:t>(лат.</a:t>
                      </a:r>
                      <a:r>
                        <a:rPr kumimoji="0" lang="la-Latn" sz="1800" i="1" kern="1200" smtClean="0">
                          <a:solidFill>
                            <a:schemeClr val="bg1"/>
                          </a:solidFill>
                          <a:effectLst>
                            <a:outerShdw blurRad="38100" dist="38100" dir="2700000" algn="tl">
                              <a:srgbClr val="000000">
                                <a:alpha val="43137"/>
                              </a:srgbClr>
                            </a:outerShdw>
                          </a:effectLst>
                          <a:latin typeface="+mn-lt"/>
                          <a:ea typeface="+mn-ea"/>
                          <a:cs typeface="+mn-cs"/>
                        </a:rPr>
                        <a:t>Dualis</a:t>
                      </a:r>
                      <a:r>
                        <a:rPr kumimoji="0" lang="ru-RU" sz="1800" kern="1200" smtClean="0">
                          <a:solidFill>
                            <a:schemeClr val="bg1"/>
                          </a:solidFill>
                          <a:effectLst>
                            <a:outerShdw blurRad="38100" dist="38100" dir="2700000" algn="tl">
                              <a:srgbClr val="000000">
                                <a:alpha val="43137"/>
                              </a:srgbClr>
                            </a:outerShdw>
                          </a:effectLst>
                          <a:latin typeface="+mn-lt"/>
                          <a:ea typeface="+mn-ea"/>
                          <a:cs typeface="+mn-cs"/>
                        </a:rPr>
                        <a:t> - двойственный) -</a:t>
                      </a:r>
                      <a:r>
                        <a:rPr kumimoji="0" lang="ru-RU" sz="1800" kern="1200" baseline="0" smtClean="0">
                          <a:solidFill>
                            <a:schemeClr val="bg1"/>
                          </a:solidFill>
                          <a:effectLst>
                            <a:outerShdw blurRad="38100" dist="38100" dir="2700000" algn="tl">
                              <a:srgbClr val="000000">
                                <a:alpha val="43137"/>
                              </a:srgbClr>
                            </a:outerShdw>
                          </a:effectLst>
                          <a:latin typeface="+mn-lt"/>
                          <a:ea typeface="+mn-ea"/>
                          <a:cs typeface="+mn-cs"/>
                        </a:rPr>
                        <a:t> </a:t>
                      </a:r>
                      <a:r>
                        <a:rPr kumimoji="0" lang="ru-RU" sz="1800" kern="1200" smtClean="0">
                          <a:solidFill>
                            <a:schemeClr val="bg1"/>
                          </a:solidFill>
                          <a:effectLst>
                            <a:outerShdw blurRad="38100" dist="38100" dir="2700000" algn="tl">
                              <a:srgbClr val="000000">
                                <a:alpha val="43137"/>
                              </a:srgbClr>
                            </a:outerShdw>
                          </a:effectLst>
                          <a:latin typeface="+mn-lt"/>
                          <a:ea typeface="+mn-ea"/>
                          <a:cs typeface="+mn-cs"/>
                        </a:rPr>
                        <a:t>вид конституционной монархии, в которой власть монарха ограничена конституцией и парламентом в законодательной области, но в заданных ими рамках монарх обладает полной свободой принятия решений.</a:t>
                      </a:r>
                      <a:r>
                        <a:rPr kumimoji="0" lang="ru-RU" sz="1800" kern="1200" baseline="0" smtClean="0">
                          <a:solidFill>
                            <a:schemeClr val="bg1"/>
                          </a:solidFill>
                          <a:effectLst>
                            <a:outerShdw blurRad="38100" dist="38100" dir="2700000" algn="tl">
                              <a:srgbClr val="000000">
                                <a:alpha val="43137"/>
                              </a:srgbClr>
                            </a:outerShdw>
                          </a:effectLst>
                          <a:latin typeface="+mn-lt"/>
                          <a:ea typeface="+mn-ea"/>
                          <a:cs typeface="+mn-cs"/>
                        </a:rPr>
                        <a:t> Он </a:t>
                      </a:r>
                      <a:r>
                        <a:rPr kumimoji="0" lang="ru-RU" sz="1800" kern="1200" smtClean="0">
                          <a:solidFill>
                            <a:schemeClr val="bg1"/>
                          </a:solidFill>
                          <a:effectLst>
                            <a:outerShdw blurRad="38100" dist="38100" dir="2700000" algn="tl">
                              <a:srgbClr val="000000">
                                <a:alpha val="43137"/>
                              </a:srgbClr>
                            </a:outerShdw>
                          </a:effectLst>
                          <a:latin typeface="+mn-lt"/>
                          <a:ea typeface="+mn-ea"/>
                          <a:cs typeface="+mn-cs"/>
                        </a:rPr>
                        <a:t>вправе назначать правительство.</a:t>
                      </a:r>
                      <a:endParaRPr lang="ru-RU">
                        <a:solidFill>
                          <a:schemeClr val="bg1"/>
                        </a:solidFill>
                        <a:effectLst>
                          <a:outerShdw blurRad="38100" dist="38100" dir="2700000" algn="tl">
                            <a:srgbClr val="000000">
                              <a:alpha val="43137"/>
                            </a:srgbClr>
                          </a:outerShdw>
                        </a:effectLst>
                      </a:endParaRPr>
                    </a:p>
                  </a:txBody>
                  <a:tcPr/>
                </a:tc>
              </a:tr>
            </a:tbl>
          </a:graphicData>
        </a:graphic>
      </p:graphicFrame>
      <p:sp>
        <p:nvSpPr>
          <p:cNvPr id="3" name="Заголовок 2"/>
          <p:cNvSpPr>
            <a:spLocks noGrp="1"/>
          </p:cNvSpPr>
          <p:nvPr>
            <p:ph type="title"/>
          </p:nvPr>
        </p:nvSpPr>
        <p:spPr>
          <a:xfrm rot="10800000" flipV="1">
            <a:off x="457200" y="-459432"/>
            <a:ext cx="8229600" cy="360040"/>
          </a:xfrm>
        </p:spPr>
        <p:txBody>
          <a:bodyPr>
            <a:normAutofit fontScale="90000"/>
          </a:bodyPr>
          <a:lstStyle/>
          <a:p>
            <a:endParaRPr lang="ru-RU"/>
          </a:p>
        </p:txBody>
      </p:sp>
    </p:spTree>
    <p:extLst>
      <p:ext uri="{BB962C8B-B14F-4D97-AF65-F5344CB8AC3E}">
        <p14:creationId xmlns="" xmlns:p14="http://schemas.microsoft.com/office/powerpoint/2010/main" val="1850416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459432"/>
            <a:ext cx="8229600" cy="216024"/>
          </a:xfrm>
        </p:spPr>
        <p:txBody>
          <a:bodyPr>
            <a:normAutofit fontScale="90000"/>
          </a:bodyPr>
          <a:lstStyle/>
          <a:p>
            <a:endParaRPr lang="ru-RU"/>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3024530825"/>
              </p:ext>
            </p:extLst>
          </p:nvPr>
        </p:nvGraphicFramePr>
        <p:xfrm>
          <a:off x="457200" y="188639"/>
          <a:ext cx="8229600" cy="6608916"/>
        </p:xfrm>
        <a:graphic>
          <a:graphicData uri="http://schemas.openxmlformats.org/drawingml/2006/table">
            <a:tbl>
              <a:tblPr firstRow="1" bandRow="1">
                <a:tableStyleId>{5C22544A-7EE6-4342-B048-85BDC9FD1C3A}</a:tableStyleId>
              </a:tblPr>
              <a:tblGrid>
                <a:gridCol w="3610744"/>
                <a:gridCol w="2448272"/>
                <a:gridCol w="2170584"/>
              </a:tblGrid>
              <a:tr h="394499">
                <a:tc gridSpan="3">
                  <a:txBody>
                    <a:bodyPr/>
                    <a:lstStyle/>
                    <a:p>
                      <a:pPr algn="ctr"/>
                      <a:r>
                        <a:rPr lang="ru-RU" smtClean="0">
                          <a:effectLst>
                            <a:outerShdw blurRad="38100" dist="38100" dir="2700000" algn="tl">
                              <a:srgbClr val="000000">
                                <a:alpha val="43137"/>
                              </a:srgbClr>
                            </a:outerShdw>
                          </a:effectLst>
                        </a:rPr>
                        <a:t>Монархий в мире </a:t>
                      </a:r>
                      <a:r>
                        <a:rPr lang="ru-RU" sz="2400" smtClean="0">
                          <a:effectLst>
                            <a:outerShdw blurRad="38100" dist="38100" dir="2700000" algn="tl">
                              <a:srgbClr val="000000">
                                <a:alpha val="43137"/>
                              </a:srgbClr>
                            </a:outerShdw>
                          </a:effectLst>
                        </a:rPr>
                        <a:t>29</a:t>
                      </a:r>
                      <a:r>
                        <a:rPr lang="ru-RU" smtClean="0">
                          <a:effectLst>
                            <a:outerShdw blurRad="38100" dist="38100" dir="2700000" algn="tl">
                              <a:srgbClr val="000000">
                                <a:alpha val="43137"/>
                              </a:srgbClr>
                            </a:outerShdw>
                          </a:effectLst>
                        </a:rPr>
                        <a:t> (хотя фактиически – </a:t>
                      </a:r>
                      <a:r>
                        <a:rPr lang="ru-RU" sz="1800" smtClean="0">
                          <a:effectLst>
                            <a:outerShdw blurRad="38100" dist="38100" dir="2700000" algn="tl">
                              <a:srgbClr val="000000">
                                <a:alpha val="43137"/>
                              </a:srgbClr>
                            </a:outerShdw>
                          </a:effectLst>
                        </a:rPr>
                        <a:t>28</a:t>
                      </a:r>
                      <a:r>
                        <a:rPr lang="ru-RU" smtClean="0">
                          <a:effectLst>
                            <a:outerShdw blurRad="38100" dist="38100" dir="2700000" algn="tl">
                              <a:srgbClr val="000000">
                                <a:alpha val="43137"/>
                              </a:srgbClr>
                            </a:outerShdw>
                          </a:effectLst>
                        </a:rPr>
                        <a:t>).</a:t>
                      </a:r>
                      <a:endParaRPr lang="ru-RU">
                        <a:effectLst>
                          <a:outerShdw blurRad="38100" dist="38100" dir="2700000" algn="tl">
                            <a:srgbClr val="000000">
                              <a:alpha val="43137"/>
                            </a:srgbClr>
                          </a:outerShdw>
                        </a:effectLst>
                      </a:endParaRPr>
                    </a:p>
                  </a:txBody>
                  <a:tcPr/>
                </a:tc>
                <a:tc hMerge="1">
                  <a:txBody>
                    <a:bodyPr/>
                    <a:lstStyle/>
                    <a:p>
                      <a:endParaRPr lang="ru-RU"/>
                    </a:p>
                  </a:txBody>
                  <a:tcPr/>
                </a:tc>
                <a:tc hMerge="1">
                  <a:txBody>
                    <a:bodyPr/>
                    <a:lstStyle/>
                    <a:p>
                      <a:endParaRPr lang="ru-RU"/>
                    </a:p>
                  </a:txBody>
                  <a:tcPr/>
                </a:tc>
              </a:tr>
              <a:tr h="972738">
                <a:tc>
                  <a:txBody>
                    <a:bodyPr/>
                    <a:lstStyle/>
                    <a:p>
                      <a:pPr algn="ctr"/>
                      <a:r>
                        <a:rPr lang="ru-RU" b="1" smtClean="0">
                          <a:effectLst>
                            <a:outerShdw blurRad="38100" dist="38100" dir="2700000" algn="tl">
                              <a:srgbClr val="000000">
                                <a:alpha val="43137"/>
                              </a:srgbClr>
                            </a:outerShdw>
                          </a:effectLst>
                        </a:rPr>
                        <a:t>Абсолютные монархии</a:t>
                      </a:r>
                    </a:p>
                    <a:p>
                      <a:pPr algn="ctr"/>
                      <a:endParaRPr lang="ru-RU" smtClean="0"/>
                    </a:p>
                    <a:p>
                      <a:pPr algn="ctr"/>
                      <a:endParaRPr lang="ru-RU"/>
                    </a:p>
                  </a:txBody>
                  <a:tcPr/>
                </a:tc>
                <a:tc gridSpan="2">
                  <a:txBody>
                    <a:bodyPr/>
                    <a:lstStyle/>
                    <a:p>
                      <a:pPr algn="ctr"/>
                      <a:r>
                        <a:rPr lang="ru-RU" b="1" smtClean="0">
                          <a:effectLst>
                            <a:outerShdw blurRad="38100" dist="38100" dir="2700000" algn="tl">
                              <a:srgbClr val="000000">
                                <a:alpha val="43137"/>
                              </a:srgbClr>
                            </a:outerShdw>
                          </a:effectLst>
                        </a:rPr>
                        <a:t>Конституционные монархии</a:t>
                      </a:r>
                      <a:endParaRPr lang="ru-RU" b="1">
                        <a:effectLst>
                          <a:outerShdw blurRad="38100" dist="38100" dir="2700000" algn="tl">
                            <a:srgbClr val="000000">
                              <a:alpha val="43137"/>
                            </a:srgbClr>
                          </a:outerShdw>
                        </a:effectLst>
                      </a:endParaRPr>
                    </a:p>
                  </a:txBody>
                  <a:tcPr/>
                </a:tc>
                <a:tc hMerge="1">
                  <a:txBody>
                    <a:bodyPr/>
                    <a:lstStyle/>
                    <a:p>
                      <a:endParaRPr lang="ru-RU"/>
                    </a:p>
                  </a:txBody>
                  <a:tcPr/>
                </a:tc>
              </a:tr>
              <a:tr h="972738">
                <a:tc rowSpan="2">
                  <a:txBody>
                    <a:bodyPr/>
                    <a:lstStyle/>
                    <a:p>
                      <a:pPr marL="342900" indent="-342900">
                        <a:buFont typeface="+mj-lt"/>
                        <a:buAutoNum type="arabicPeriod"/>
                      </a:pPr>
                      <a:r>
                        <a:rPr lang="ru-RU" b="1" smtClean="0">
                          <a:effectLst>
                            <a:outerShdw blurRad="38100" dist="38100" dir="2700000" algn="tl">
                              <a:srgbClr val="000000">
                                <a:alpha val="43137"/>
                              </a:srgbClr>
                            </a:outerShdw>
                          </a:effectLst>
                        </a:rPr>
                        <a:t>Бруней</a:t>
                      </a:r>
                    </a:p>
                    <a:p>
                      <a:pPr marL="342900" indent="-342900">
                        <a:buFont typeface="+mj-lt"/>
                        <a:buAutoNum type="arabicPeriod"/>
                      </a:pPr>
                      <a:r>
                        <a:rPr lang="ru-RU" b="1" smtClean="0">
                          <a:effectLst>
                            <a:outerShdw blurRad="38100" dist="38100" dir="2700000" algn="tl">
                              <a:srgbClr val="000000">
                                <a:alpha val="43137"/>
                              </a:srgbClr>
                            </a:outerShdw>
                          </a:effectLst>
                        </a:rPr>
                        <a:t>Ватикан</a:t>
                      </a:r>
                    </a:p>
                    <a:p>
                      <a:pPr marL="342900" indent="-342900">
                        <a:buFont typeface="+mj-lt"/>
                        <a:buAutoNum type="arabicPeriod"/>
                      </a:pPr>
                      <a:r>
                        <a:rPr lang="ru-RU" b="1" smtClean="0">
                          <a:effectLst>
                            <a:outerShdw blurRad="38100" dist="38100" dir="2700000" algn="tl">
                              <a:srgbClr val="000000">
                                <a:alpha val="43137"/>
                              </a:srgbClr>
                            </a:outerShdw>
                          </a:effectLst>
                        </a:rPr>
                        <a:t>Катар</a:t>
                      </a:r>
                    </a:p>
                    <a:p>
                      <a:pPr marL="342900" indent="-342900">
                        <a:buFont typeface="+mj-lt"/>
                        <a:buAutoNum type="arabicPeriod"/>
                      </a:pPr>
                      <a:r>
                        <a:rPr lang="ru-RU" b="1" smtClean="0">
                          <a:effectLst>
                            <a:outerShdw blurRad="38100" dist="38100" dir="2700000" algn="tl">
                              <a:srgbClr val="000000">
                                <a:alpha val="43137"/>
                              </a:srgbClr>
                            </a:outerShdw>
                          </a:effectLst>
                        </a:rPr>
                        <a:t>ОАЭ (факт.)</a:t>
                      </a:r>
                    </a:p>
                    <a:p>
                      <a:pPr marL="342900" indent="-342900">
                        <a:buFont typeface="+mj-lt"/>
                        <a:buAutoNum type="arabicPeriod"/>
                      </a:pPr>
                      <a:r>
                        <a:rPr lang="ru-RU" b="1" smtClean="0">
                          <a:effectLst>
                            <a:outerShdw blurRad="38100" dist="38100" dir="2700000" algn="tl">
                              <a:srgbClr val="000000">
                                <a:alpha val="43137"/>
                              </a:srgbClr>
                            </a:outerShdw>
                          </a:effectLst>
                        </a:rPr>
                        <a:t>Оман</a:t>
                      </a:r>
                    </a:p>
                    <a:p>
                      <a:pPr marL="342900" indent="-342900">
                        <a:buFont typeface="+mj-lt"/>
                        <a:buAutoNum type="arabicPeriod"/>
                      </a:pPr>
                      <a:r>
                        <a:rPr lang="ru-RU" b="1" smtClean="0">
                          <a:effectLst>
                            <a:outerShdw blurRad="38100" dist="38100" dir="2700000" algn="tl">
                              <a:srgbClr val="000000">
                                <a:alpha val="43137"/>
                              </a:srgbClr>
                            </a:outerShdw>
                          </a:effectLst>
                        </a:rPr>
                        <a:t>Саудовская Аравия</a:t>
                      </a:r>
                      <a:endParaRPr lang="ru-RU" b="1">
                        <a:effectLst>
                          <a:outerShdw blurRad="38100" dist="38100" dir="2700000" algn="tl">
                            <a:srgbClr val="000000">
                              <a:alpha val="43137"/>
                            </a:srgbClr>
                          </a:outerShdw>
                        </a:effectLst>
                      </a:endParaRPr>
                    </a:p>
                  </a:txBody>
                  <a:tcPr/>
                </a:tc>
                <a:tc>
                  <a:txBody>
                    <a:bodyPr/>
                    <a:lstStyle/>
                    <a:p>
                      <a:r>
                        <a:rPr lang="ru-RU" b="1" smtClean="0">
                          <a:effectLst>
                            <a:outerShdw blurRad="38100" dist="38100" dir="2700000" algn="tl">
                              <a:srgbClr val="000000">
                                <a:alpha val="43137"/>
                              </a:srgbClr>
                            </a:outerShdw>
                          </a:effectLst>
                        </a:rPr>
                        <a:t>Парламентские</a:t>
                      </a:r>
                    </a:p>
                    <a:p>
                      <a:endParaRPr lang="ru-RU" smtClean="0">
                        <a:effectLst>
                          <a:outerShdw blurRad="38100" dist="38100" dir="2700000" algn="tl">
                            <a:srgbClr val="000000">
                              <a:alpha val="43137"/>
                            </a:srgbClr>
                          </a:outerShdw>
                        </a:effectLst>
                      </a:endParaRPr>
                    </a:p>
                    <a:p>
                      <a:endParaRPr lang="ru-RU"/>
                    </a:p>
                  </a:txBody>
                  <a:tcPr/>
                </a:tc>
                <a:tc>
                  <a:txBody>
                    <a:bodyPr/>
                    <a:lstStyle/>
                    <a:p>
                      <a:r>
                        <a:rPr lang="ru-RU" b="1" smtClean="0">
                          <a:effectLst>
                            <a:outerShdw blurRad="38100" dist="38100" dir="2700000" algn="tl">
                              <a:srgbClr val="000000">
                                <a:alpha val="43137"/>
                              </a:srgbClr>
                            </a:outerShdw>
                          </a:effectLst>
                        </a:rPr>
                        <a:t>Дуалистические</a:t>
                      </a:r>
                      <a:endParaRPr lang="ru-RU" b="1">
                        <a:effectLst>
                          <a:outerShdw blurRad="38100" dist="38100" dir="2700000" algn="tl">
                            <a:srgbClr val="000000">
                              <a:alpha val="43137"/>
                            </a:srgbClr>
                          </a:outerShdw>
                        </a:effectLst>
                      </a:endParaRPr>
                    </a:p>
                  </a:txBody>
                  <a:tcPr/>
                </a:tc>
              </a:tr>
              <a:tr h="1264559">
                <a:tc vMerge="1">
                  <a:txBody>
                    <a:bodyPr/>
                    <a:lstStyle/>
                    <a:p>
                      <a:endParaRPr lang="ru-RU"/>
                    </a:p>
                  </a:txBody>
                  <a:tcPr/>
                </a:tc>
                <a:tc>
                  <a:txBody>
                    <a:bodyPr/>
                    <a:lstStyle/>
                    <a:p>
                      <a:pPr marL="342900" indent="-342900">
                        <a:buFont typeface="+mj-lt"/>
                        <a:buAutoNum type="arabicPeriod"/>
                      </a:pPr>
                      <a:r>
                        <a:rPr lang="ru-RU" b="1" smtClean="0">
                          <a:effectLst>
                            <a:outerShdw blurRad="38100" dist="38100" dir="2700000" algn="tl">
                              <a:srgbClr val="000000">
                                <a:alpha val="43137"/>
                              </a:srgbClr>
                            </a:outerShdw>
                          </a:effectLst>
                        </a:rPr>
                        <a:t>Андорра</a:t>
                      </a:r>
                      <a:r>
                        <a:rPr lang="ru-RU" b="1" baseline="0" smtClean="0">
                          <a:effectLst>
                            <a:outerShdw blurRad="38100" dist="38100" dir="2700000" algn="tl">
                              <a:srgbClr val="000000">
                                <a:alpha val="43137"/>
                              </a:srgbClr>
                            </a:outerShdw>
                          </a:effectLst>
                        </a:rPr>
                        <a:t> (форм.)</a:t>
                      </a:r>
                    </a:p>
                    <a:p>
                      <a:pPr marL="342900" indent="-342900">
                        <a:buFont typeface="+mj-lt"/>
                        <a:buAutoNum type="arabicPeriod"/>
                      </a:pPr>
                      <a:r>
                        <a:rPr lang="ru-RU" b="1" baseline="0" smtClean="0">
                          <a:effectLst>
                            <a:outerShdw blurRad="38100" dist="38100" dir="2700000" algn="tl">
                              <a:srgbClr val="000000">
                                <a:alpha val="43137"/>
                              </a:srgbClr>
                            </a:outerShdw>
                          </a:effectLst>
                        </a:rPr>
                        <a:t>Бельгия</a:t>
                      </a:r>
                    </a:p>
                    <a:p>
                      <a:pPr marL="342900" indent="-342900">
                        <a:buFont typeface="+mj-lt"/>
                        <a:buAutoNum type="arabicPeriod"/>
                      </a:pPr>
                      <a:r>
                        <a:rPr lang="ru-RU" b="1" baseline="0" smtClean="0">
                          <a:effectLst>
                            <a:outerShdw blurRad="38100" dist="38100" dir="2700000" algn="tl">
                              <a:srgbClr val="000000">
                                <a:alpha val="43137"/>
                              </a:srgbClr>
                            </a:outerShdw>
                          </a:effectLst>
                        </a:rPr>
                        <a:t>Бутан</a:t>
                      </a:r>
                    </a:p>
                    <a:p>
                      <a:pPr marL="342900" indent="-342900">
                        <a:buFont typeface="+mj-lt"/>
                        <a:buAutoNum type="arabicPeriod"/>
                      </a:pPr>
                      <a:r>
                        <a:rPr lang="ru-RU" b="1" baseline="0" smtClean="0">
                          <a:effectLst>
                            <a:outerShdw blurRad="38100" dist="38100" dir="2700000" algn="tl">
                              <a:srgbClr val="000000">
                                <a:alpha val="43137"/>
                              </a:srgbClr>
                            </a:outerShdw>
                          </a:effectLst>
                        </a:rPr>
                        <a:t>Великобритания</a:t>
                      </a:r>
                    </a:p>
                    <a:p>
                      <a:pPr marL="342900" indent="-342900">
                        <a:buFont typeface="+mj-lt"/>
                        <a:buAutoNum type="arabicPeriod"/>
                      </a:pPr>
                      <a:r>
                        <a:rPr lang="ru-RU" b="1" baseline="0" smtClean="0">
                          <a:effectLst>
                            <a:outerShdw blurRad="38100" dist="38100" dir="2700000" algn="tl">
                              <a:srgbClr val="000000">
                                <a:alpha val="43137"/>
                              </a:srgbClr>
                            </a:outerShdw>
                          </a:effectLst>
                        </a:rPr>
                        <a:t>Дания</a:t>
                      </a:r>
                    </a:p>
                    <a:p>
                      <a:pPr marL="342900" indent="-342900">
                        <a:buFont typeface="+mj-lt"/>
                        <a:buAutoNum type="arabicPeriod"/>
                      </a:pPr>
                      <a:r>
                        <a:rPr lang="ru-RU" b="1" baseline="0" smtClean="0">
                          <a:effectLst>
                            <a:outerShdw blurRad="38100" dist="38100" dir="2700000" algn="tl">
                              <a:srgbClr val="000000">
                                <a:alpha val="43137"/>
                              </a:srgbClr>
                            </a:outerShdw>
                          </a:effectLst>
                        </a:rPr>
                        <a:t>Испания</a:t>
                      </a:r>
                    </a:p>
                    <a:p>
                      <a:pPr marL="342900" indent="-342900">
                        <a:buFont typeface="+mj-lt"/>
                        <a:buAutoNum type="arabicPeriod"/>
                      </a:pPr>
                      <a:r>
                        <a:rPr lang="ru-RU" b="1" baseline="0" smtClean="0">
                          <a:effectLst>
                            <a:outerShdw blurRad="38100" dist="38100" dir="2700000" algn="tl">
                              <a:srgbClr val="000000">
                                <a:alpha val="43137"/>
                              </a:srgbClr>
                            </a:outerShdw>
                          </a:effectLst>
                        </a:rPr>
                        <a:t>Камбоджа</a:t>
                      </a:r>
                    </a:p>
                    <a:p>
                      <a:pPr marL="342900" indent="-342900">
                        <a:buFont typeface="+mj-lt"/>
                        <a:buAutoNum type="arabicPeriod"/>
                      </a:pPr>
                      <a:r>
                        <a:rPr lang="ru-RU" b="1" baseline="0" smtClean="0">
                          <a:effectLst>
                            <a:outerShdw blurRad="38100" dist="38100" dir="2700000" algn="tl">
                              <a:srgbClr val="000000">
                                <a:alpha val="43137"/>
                              </a:srgbClr>
                            </a:outerShdw>
                          </a:effectLst>
                        </a:rPr>
                        <a:t>Лесото</a:t>
                      </a:r>
                    </a:p>
                    <a:p>
                      <a:pPr marL="342900" indent="-342900">
                        <a:buFont typeface="+mj-lt"/>
                        <a:buAutoNum type="arabicPeriod"/>
                      </a:pPr>
                      <a:r>
                        <a:rPr lang="ru-RU" b="1" baseline="0" smtClean="0">
                          <a:effectLst>
                            <a:outerShdw blurRad="38100" dist="38100" dir="2700000" algn="tl">
                              <a:srgbClr val="000000">
                                <a:alpha val="43137"/>
                              </a:srgbClr>
                            </a:outerShdw>
                          </a:effectLst>
                        </a:rPr>
                        <a:t>Малайзия</a:t>
                      </a:r>
                    </a:p>
                    <a:p>
                      <a:pPr marL="342900" indent="-342900">
                        <a:buFont typeface="+mj-lt"/>
                        <a:buAutoNum type="arabicPeriod"/>
                      </a:pPr>
                      <a:r>
                        <a:rPr lang="ru-RU" b="1" baseline="0" smtClean="0">
                          <a:effectLst>
                            <a:outerShdw blurRad="38100" dist="38100" dir="2700000" algn="tl">
                              <a:srgbClr val="000000">
                                <a:alpha val="43137"/>
                              </a:srgbClr>
                            </a:outerShdw>
                          </a:effectLst>
                        </a:rPr>
                        <a:t>Нидерланды</a:t>
                      </a:r>
                    </a:p>
                    <a:p>
                      <a:pPr marL="342900" indent="-342900">
                        <a:buFont typeface="+mj-lt"/>
                        <a:buAutoNum type="arabicPeriod"/>
                      </a:pPr>
                      <a:r>
                        <a:rPr lang="ru-RU" b="1" baseline="0" smtClean="0">
                          <a:effectLst>
                            <a:outerShdw blurRad="38100" dist="38100" dir="2700000" algn="tl">
                              <a:srgbClr val="000000">
                                <a:alpha val="43137"/>
                              </a:srgbClr>
                            </a:outerShdw>
                          </a:effectLst>
                        </a:rPr>
                        <a:t>Норвегия</a:t>
                      </a:r>
                    </a:p>
                    <a:p>
                      <a:pPr marL="342900" indent="-342900">
                        <a:buFont typeface="+mj-lt"/>
                        <a:buAutoNum type="arabicPeriod"/>
                      </a:pPr>
                      <a:r>
                        <a:rPr lang="ru-RU" b="1" baseline="0" smtClean="0">
                          <a:effectLst>
                            <a:outerShdw blurRad="38100" dist="38100" dir="2700000" algn="tl">
                              <a:srgbClr val="000000">
                                <a:alpha val="43137"/>
                              </a:srgbClr>
                            </a:outerShdw>
                          </a:effectLst>
                        </a:rPr>
                        <a:t>Таиланд</a:t>
                      </a:r>
                    </a:p>
                    <a:p>
                      <a:pPr marL="342900" indent="-342900">
                        <a:buFont typeface="+mj-lt"/>
                        <a:buAutoNum type="arabicPeriod"/>
                      </a:pPr>
                      <a:r>
                        <a:rPr lang="ru-RU" b="1" baseline="0" smtClean="0">
                          <a:effectLst>
                            <a:outerShdw blurRad="38100" dist="38100" dir="2700000" algn="tl">
                              <a:srgbClr val="000000">
                                <a:alpha val="43137"/>
                              </a:srgbClr>
                            </a:outerShdw>
                          </a:effectLst>
                        </a:rPr>
                        <a:t>Тонга</a:t>
                      </a:r>
                    </a:p>
                    <a:p>
                      <a:pPr marL="342900" indent="-342900">
                        <a:buFont typeface="+mj-lt"/>
                        <a:buAutoNum type="arabicPeriod"/>
                      </a:pPr>
                      <a:r>
                        <a:rPr lang="ru-RU" b="1" baseline="0" smtClean="0">
                          <a:effectLst>
                            <a:outerShdw blurRad="38100" dist="38100" dir="2700000" algn="tl">
                              <a:srgbClr val="000000">
                                <a:alpha val="43137"/>
                              </a:srgbClr>
                            </a:outerShdw>
                          </a:effectLst>
                        </a:rPr>
                        <a:t>Швеция</a:t>
                      </a:r>
                    </a:p>
                    <a:p>
                      <a:pPr marL="342900" indent="-342900">
                        <a:buFont typeface="+mj-lt"/>
                        <a:buAutoNum type="arabicPeriod"/>
                      </a:pPr>
                      <a:r>
                        <a:rPr lang="ru-RU" b="1" baseline="0" smtClean="0">
                          <a:effectLst>
                            <a:outerShdw blurRad="38100" dist="38100" dir="2700000" algn="tl">
                              <a:srgbClr val="000000">
                                <a:alpha val="43137"/>
                              </a:srgbClr>
                            </a:outerShdw>
                          </a:effectLst>
                        </a:rPr>
                        <a:t>Япония</a:t>
                      </a:r>
                      <a:endParaRPr lang="ru-RU" b="1">
                        <a:effectLst>
                          <a:outerShdw blurRad="38100" dist="38100" dir="2700000" algn="tl">
                            <a:srgbClr val="000000">
                              <a:alpha val="43137"/>
                            </a:srgbClr>
                          </a:outerShdw>
                        </a:effectLst>
                      </a:endParaRPr>
                    </a:p>
                  </a:txBody>
                  <a:tcPr/>
                </a:tc>
                <a:tc>
                  <a:txBody>
                    <a:bodyPr/>
                    <a:lstStyle/>
                    <a:p>
                      <a:pPr marL="342900" indent="-342900">
                        <a:buFont typeface="+mj-lt"/>
                        <a:buAutoNum type="arabicPeriod"/>
                      </a:pPr>
                      <a:r>
                        <a:rPr lang="ru-RU" b="1" smtClean="0">
                          <a:effectLst>
                            <a:outerShdw blurRad="38100" dist="38100" dir="2700000" algn="tl">
                              <a:srgbClr val="000000">
                                <a:alpha val="43137"/>
                              </a:srgbClr>
                            </a:outerShdw>
                          </a:effectLst>
                        </a:rPr>
                        <a:t>Бахрейн</a:t>
                      </a:r>
                    </a:p>
                    <a:p>
                      <a:pPr marL="342900" indent="-342900">
                        <a:buFont typeface="+mj-lt"/>
                        <a:buAutoNum type="arabicPeriod"/>
                      </a:pPr>
                      <a:r>
                        <a:rPr lang="ru-RU" b="1" smtClean="0">
                          <a:effectLst>
                            <a:outerShdw blurRad="38100" dist="38100" dir="2700000" algn="tl">
                              <a:srgbClr val="000000">
                                <a:alpha val="43137"/>
                              </a:srgbClr>
                            </a:outerShdw>
                          </a:effectLst>
                        </a:rPr>
                        <a:t>Иордания</a:t>
                      </a:r>
                    </a:p>
                    <a:p>
                      <a:pPr marL="342900" indent="-342900">
                        <a:buFont typeface="+mj-lt"/>
                        <a:buAutoNum type="arabicPeriod"/>
                      </a:pPr>
                      <a:r>
                        <a:rPr lang="ru-RU" b="1" smtClean="0">
                          <a:effectLst>
                            <a:outerShdw blurRad="38100" dist="38100" dir="2700000" algn="tl">
                              <a:srgbClr val="000000">
                                <a:alpha val="43137"/>
                              </a:srgbClr>
                            </a:outerShdw>
                          </a:effectLst>
                        </a:rPr>
                        <a:t>Кувейт</a:t>
                      </a:r>
                    </a:p>
                    <a:p>
                      <a:pPr marL="342900" indent="-342900">
                        <a:buFont typeface="+mj-lt"/>
                        <a:buAutoNum type="arabicPeriod"/>
                      </a:pPr>
                      <a:r>
                        <a:rPr lang="ru-RU" b="1" smtClean="0">
                          <a:effectLst>
                            <a:outerShdw blurRad="38100" dist="38100" dir="2700000" algn="tl">
                              <a:srgbClr val="000000">
                                <a:alpha val="43137"/>
                              </a:srgbClr>
                            </a:outerShdw>
                          </a:effectLst>
                        </a:rPr>
                        <a:t>Лихтенштейн</a:t>
                      </a:r>
                    </a:p>
                    <a:p>
                      <a:pPr marL="342900" indent="-342900">
                        <a:buFont typeface="+mj-lt"/>
                        <a:buAutoNum type="arabicPeriod"/>
                      </a:pPr>
                      <a:r>
                        <a:rPr lang="ru-RU" b="1" smtClean="0">
                          <a:effectLst>
                            <a:outerShdw blurRad="38100" dist="38100" dir="2700000" algn="tl">
                              <a:srgbClr val="000000">
                                <a:alpha val="43137"/>
                              </a:srgbClr>
                            </a:outerShdw>
                          </a:effectLst>
                        </a:rPr>
                        <a:t>Люксембург</a:t>
                      </a:r>
                    </a:p>
                    <a:p>
                      <a:pPr marL="342900" indent="-342900">
                        <a:buFont typeface="+mj-lt"/>
                        <a:buAutoNum type="arabicPeriod"/>
                      </a:pPr>
                      <a:r>
                        <a:rPr lang="ru-RU" b="1" smtClean="0">
                          <a:effectLst>
                            <a:outerShdw blurRad="38100" dist="38100" dir="2700000" algn="tl">
                              <a:srgbClr val="000000">
                                <a:alpha val="43137"/>
                              </a:srgbClr>
                            </a:outerShdw>
                          </a:effectLst>
                        </a:rPr>
                        <a:t>Монако</a:t>
                      </a:r>
                    </a:p>
                    <a:p>
                      <a:pPr marL="342900" indent="-342900">
                        <a:buFont typeface="+mj-lt"/>
                        <a:buAutoNum type="arabicPeriod"/>
                      </a:pPr>
                      <a:r>
                        <a:rPr lang="ru-RU" b="1" smtClean="0">
                          <a:effectLst>
                            <a:outerShdw blurRad="38100" dist="38100" dir="2700000" algn="tl">
                              <a:srgbClr val="000000">
                                <a:alpha val="43137"/>
                              </a:srgbClr>
                            </a:outerShdw>
                          </a:effectLst>
                        </a:rPr>
                        <a:t>Марокко</a:t>
                      </a:r>
                    </a:p>
                    <a:p>
                      <a:pPr marL="342900" indent="-342900">
                        <a:buFont typeface="+mj-lt"/>
                        <a:buAutoNum type="arabicPeriod"/>
                      </a:pPr>
                      <a:r>
                        <a:rPr lang="ru-RU" b="1" smtClean="0">
                          <a:effectLst>
                            <a:outerShdw blurRad="38100" dist="38100" dir="2700000" algn="tl">
                              <a:srgbClr val="000000">
                                <a:alpha val="43137"/>
                              </a:srgbClr>
                            </a:outerShdw>
                          </a:effectLst>
                        </a:rPr>
                        <a:t>Свазиленд</a:t>
                      </a:r>
                      <a:endParaRPr lang="ru-RU" b="1">
                        <a:effectLst>
                          <a:outerShdw blurRad="38100" dist="38100" dir="2700000" algn="tl">
                            <a:srgbClr val="000000">
                              <a:alpha val="43137"/>
                            </a:srgbClr>
                          </a:outerShdw>
                        </a:effectLst>
                      </a:endParaRPr>
                    </a:p>
                  </a:txBody>
                  <a:tcPr/>
                </a:tc>
              </a:tr>
            </a:tbl>
          </a:graphicData>
        </a:graphic>
      </p:graphicFrame>
      <p:sp>
        <p:nvSpPr>
          <p:cNvPr id="5" name="Прямоугольник 4"/>
          <p:cNvSpPr/>
          <p:nvPr/>
        </p:nvSpPr>
        <p:spPr>
          <a:xfrm>
            <a:off x="1835696" y="1124744"/>
            <a:ext cx="1152128" cy="4320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860032" y="2060848"/>
            <a:ext cx="1152128" cy="4320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7020272" y="2080749"/>
            <a:ext cx="1152128" cy="4320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676654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2050" name="Picture 2" descr="F:\ФПК\Политическая карта мира\blank-world-map-outline-25 - мон.цве.gif"/>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828600" y="0"/>
            <a:ext cx="10873208"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22246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476672"/>
            <a:ext cx="9036496" cy="6264696"/>
          </a:xfrm>
        </p:spPr>
        <p:txBody>
          <a:bodyPr/>
          <a:lstStyle/>
          <a:p>
            <a:pPr lvl="1"/>
            <a:r>
              <a:rPr lang="ru-RU" smtClean="0"/>
              <a:t>В республиках источником государственного суверенитета является народ, в монархиях – монарх, в в теократиях – бог.</a:t>
            </a:r>
          </a:p>
          <a:p>
            <a:pPr marL="777240" lvl="2" indent="0">
              <a:buNone/>
            </a:pPr>
            <a:r>
              <a:rPr lang="ru-RU" smtClean="0"/>
              <a:t>	</a:t>
            </a:r>
            <a:r>
              <a:rPr lang="ru-RU" sz="2400" b="1" smtClean="0">
                <a:solidFill>
                  <a:schemeClr val="tx2"/>
                </a:solidFill>
                <a:effectLst>
                  <a:outerShdw blurRad="38100" dist="38100" dir="2700000" algn="tl">
                    <a:srgbClr val="000000">
                      <a:alpha val="43137"/>
                    </a:srgbClr>
                  </a:outerShdw>
                </a:effectLst>
              </a:rPr>
              <a:t>Теократическое государство – это совокупность религиозных структур и институтов, интегрированных в систему государственной власти. В нем имеется религиозно-правовая регламентация, определяющая основные сферы жизнедеятельности общества, политическое лидерство религиозных авторитетов.</a:t>
            </a:r>
          </a:p>
          <a:p>
            <a:pPr marL="777240" lvl="2" indent="0">
              <a:buNone/>
            </a:pPr>
            <a:r>
              <a:rPr lang="ru-RU" sz="2400" b="1" smtClean="0">
                <a:solidFill>
                  <a:schemeClr val="tx2"/>
                </a:solidFill>
                <a:effectLst>
                  <a:outerShdw blurRad="38100" dist="38100" dir="2700000" algn="tl">
                    <a:srgbClr val="000000">
                      <a:alpha val="43137"/>
                    </a:srgbClr>
                  </a:outerShdw>
                </a:effectLst>
              </a:rPr>
              <a:t>У светского политического лидера может быть реальная политическая власть, но он в своих действиях ограничен религиозными канонами, за нарушение которых может нести ответственность.</a:t>
            </a:r>
          </a:p>
          <a:p>
            <a:pPr marL="777240" lvl="2" indent="0">
              <a:buNone/>
            </a:pPr>
            <a:r>
              <a:rPr lang="ru-RU" sz="2400" b="1" smtClean="0">
                <a:solidFill>
                  <a:schemeClr val="tx2"/>
                </a:solidFill>
                <a:effectLst>
                  <a:outerShdw blurRad="38100" dist="38100" dir="2700000" algn="tl">
                    <a:srgbClr val="000000">
                      <a:alpha val="43137"/>
                    </a:srgbClr>
                  </a:outerShdw>
                </a:effectLst>
              </a:rPr>
              <a:t>		Теократиями могут быть и монархии, и республики</a:t>
            </a:r>
            <a:r>
              <a:rPr lang="ru-RU" b="1" smtClean="0">
                <a:effectLst>
                  <a:outerShdw blurRad="38100" dist="38100" dir="2700000" algn="tl">
                    <a:srgbClr val="000000">
                      <a:alpha val="43137"/>
                    </a:srgbClr>
                  </a:outerShdw>
                </a:effectLst>
              </a:rPr>
              <a:t>.</a:t>
            </a:r>
            <a:endParaRPr lang="ru-RU" b="1">
              <a:effectLst>
                <a:outerShdw blurRad="38100" dist="38100" dir="2700000" algn="tl">
                  <a:srgbClr val="000000">
                    <a:alpha val="43137"/>
                  </a:srgbClr>
                </a:outerShdw>
              </a:effectLst>
            </a:endParaRPr>
          </a:p>
        </p:txBody>
      </p:sp>
      <p:sp>
        <p:nvSpPr>
          <p:cNvPr id="3" name="Заголовок 2"/>
          <p:cNvSpPr>
            <a:spLocks noGrp="1"/>
          </p:cNvSpPr>
          <p:nvPr>
            <p:ph type="title"/>
          </p:nvPr>
        </p:nvSpPr>
        <p:spPr>
          <a:xfrm>
            <a:off x="457200" y="152400"/>
            <a:ext cx="8229600" cy="828328"/>
          </a:xfrm>
        </p:spPr>
        <p:txBody>
          <a:bodyPr>
            <a:normAutofit fontScale="90000"/>
          </a:bodyPr>
          <a:lstStyle/>
          <a:p>
            <a:r>
              <a:rPr lang="ru-RU" sz="3200" smtClean="0">
                <a:solidFill>
                  <a:schemeClr val="tx2"/>
                </a:solidFill>
              </a:rPr>
              <a:t>3.2.По </a:t>
            </a:r>
            <a:r>
              <a:rPr lang="ru-RU" sz="3200">
                <a:solidFill>
                  <a:schemeClr val="tx2"/>
                </a:solidFill>
              </a:rPr>
              <a:t>источнику государственного суверенитета</a:t>
            </a:r>
            <a:r>
              <a:rPr lang="ru-RU" sz="3200" smtClean="0">
                <a:solidFill>
                  <a:schemeClr val="tx2"/>
                </a:solidFill>
              </a:rPr>
              <a:t>.			</a:t>
            </a:r>
            <a:endParaRPr lang="ru-RU" sz="3200"/>
          </a:p>
        </p:txBody>
      </p:sp>
    </p:spTree>
    <p:extLst>
      <p:ext uri="{BB962C8B-B14F-4D97-AF65-F5344CB8AC3E}">
        <p14:creationId xmlns="" xmlns:p14="http://schemas.microsoft.com/office/powerpoint/2010/main" val="383377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07504" y="1340768"/>
            <a:ext cx="8928992" cy="5328592"/>
          </a:xfrm>
        </p:spPr>
        <p:txBody>
          <a:bodyPr/>
          <a:lstStyle/>
          <a:p>
            <a:pPr>
              <a:buNone/>
            </a:pPr>
            <a:r>
              <a:rPr lang="ru-RU" dirty="0" smtClean="0"/>
              <a:t>		</a:t>
            </a:r>
            <a:r>
              <a:rPr lang="ru-RU" sz="3200" b="1" dirty="0" smtClean="0">
                <a:solidFill>
                  <a:schemeClr val="tx2"/>
                </a:solidFill>
                <a:effectLst>
                  <a:outerShdw blurRad="38100" dist="38100" dir="2700000" algn="tl">
                    <a:srgbClr val="000000">
                      <a:alpha val="43137"/>
                    </a:srgbClr>
                  </a:outerShdw>
                </a:effectLst>
              </a:rPr>
              <a:t>В узком значении слова политическая карта мира – это географическая карта земного шара, на которой обозначены все страны мира с границами и столицами. А в широком понимании – это свод информации о современном политико-географическом </a:t>
            </a:r>
            <a:r>
              <a:rPr lang="ru-RU" sz="3200" b="1" smtClean="0">
                <a:solidFill>
                  <a:schemeClr val="tx2"/>
                </a:solidFill>
                <a:effectLst>
                  <a:outerShdw blurRad="38100" dist="38100" dir="2700000" algn="tl">
                    <a:srgbClr val="000000">
                      <a:alpha val="43137"/>
                    </a:srgbClr>
                  </a:outerShdw>
                </a:effectLst>
              </a:rPr>
              <a:t>устройстве мира.</a:t>
            </a:r>
          </a:p>
          <a:p>
            <a:pPr>
              <a:buNone/>
            </a:pPr>
            <a:r>
              <a:rPr lang="ru-RU" sz="3200" b="1">
                <a:solidFill>
                  <a:schemeClr val="tx2"/>
                </a:solidFill>
                <a:effectLst>
                  <a:outerShdw blurRad="38100" dist="38100" dir="2700000" algn="tl">
                    <a:srgbClr val="000000">
                      <a:alpha val="43137"/>
                    </a:srgbClr>
                  </a:outerShdw>
                </a:effectLst>
              </a:rPr>
              <a:t>	</a:t>
            </a:r>
            <a:r>
              <a:rPr lang="ru-RU" sz="3200" b="1" smtClean="0">
                <a:solidFill>
                  <a:schemeClr val="tx2"/>
                </a:solidFill>
                <a:effectLst>
                  <a:outerShdw blurRad="38100" dist="38100" dir="2700000" algn="tl">
                    <a:srgbClr val="000000">
                      <a:alpha val="43137"/>
                    </a:srgbClr>
                  </a:outerShdw>
                </a:effectLst>
              </a:rPr>
              <a:t>	Политико-географическим устройством мира занимаются субъекты международных отношений.</a:t>
            </a:r>
            <a:endParaRPr lang="ru-RU" sz="3200" b="1" dirty="0">
              <a:solidFill>
                <a:schemeClr val="tx2"/>
              </a:solidFill>
              <a:effectLst>
                <a:outerShdw blurRad="38100" dist="38100" dir="2700000" algn="tl">
                  <a:srgbClr val="000000">
                    <a:alpha val="43137"/>
                  </a:srgbClr>
                </a:outerShdw>
              </a:effectLst>
            </a:endParaRPr>
          </a:p>
        </p:txBody>
      </p:sp>
      <p:sp>
        <p:nvSpPr>
          <p:cNvPr id="3" name="Заголовок 2"/>
          <p:cNvSpPr>
            <a:spLocks noGrp="1"/>
          </p:cNvSpPr>
          <p:nvPr>
            <p:ph type="title"/>
          </p:nvPr>
        </p:nvSpPr>
        <p:spPr>
          <a:xfrm>
            <a:off x="0" y="0"/>
            <a:ext cx="9144000" cy="1371600"/>
          </a:xfrm>
        </p:spPr>
        <p:txBody>
          <a:bodyPr>
            <a:normAutofit/>
          </a:bodyPr>
          <a:lstStyle/>
          <a:p>
            <a:pPr algn="ctr"/>
            <a:r>
              <a:rPr lang="ru-RU" sz="4000" b="1" dirty="0" smtClean="0">
                <a:solidFill>
                  <a:schemeClr val="tx1"/>
                </a:solidFill>
                <a:effectLst>
                  <a:outerShdw blurRad="38100" dist="38100" dir="2700000" algn="tl">
                    <a:srgbClr val="000000">
                      <a:alpha val="43137"/>
                    </a:srgbClr>
                  </a:outerShdw>
                </a:effectLst>
              </a:rPr>
              <a:t>Определение политической карты мира</a:t>
            </a:r>
            <a:endParaRPr lang="ru-RU" sz="40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 xmlns:p14="http://schemas.microsoft.com/office/powerpoint/2010/main" val="2086309363"/>
              </p:ext>
            </p:extLst>
          </p:nvPr>
        </p:nvGraphicFramePr>
        <p:xfrm>
          <a:off x="457200" y="404813"/>
          <a:ext cx="8229600" cy="5688482"/>
        </p:xfrm>
        <a:graphic>
          <a:graphicData uri="http://schemas.openxmlformats.org/drawingml/2006/table">
            <a:tbl>
              <a:tblPr firstRow="1" bandRow="1">
                <a:tableStyleId>{5C22544A-7EE6-4342-B048-85BDC9FD1C3A}</a:tableStyleId>
              </a:tblPr>
              <a:tblGrid>
                <a:gridCol w="3394720"/>
                <a:gridCol w="2304256"/>
                <a:gridCol w="2530624"/>
              </a:tblGrid>
              <a:tr h="783407">
                <a:tc gridSpan="3">
                  <a:txBody>
                    <a:bodyPr/>
                    <a:lstStyle/>
                    <a:p>
                      <a:pPr algn="ctr"/>
                      <a:r>
                        <a:rPr lang="ru-RU" sz="2400" smtClean="0">
                          <a:effectLst>
                            <a:outerShdw blurRad="38100" dist="38100" dir="2700000" algn="tl">
                              <a:srgbClr val="000000">
                                <a:alpha val="43137"/>
                              </a:srgbClr>
                            </a:outerShdw>
                          </a:effectLst>
                        </a:rPr>
                        <a:t>Теократии</a:t>
                      </a:r>
                      <a:endParaRPr lang="ru-RU" sz="2400">
                        <a:effectLst>
                          <a:outerShdw blurRad="38100" dist="38100" dir="2700000" algn="tl">
                            <a:srgbClr val="000000">
                              <a:alpha val="43137"/>
                            </a:srgbClr>
                          </a:outerShdw>
                        </a:effectLst>
                      </a:endParaRPr>
                    </a:p>
                  </a:txBody>
                  <a:tcPr/>
                </a:tc>
                <a:tc hMerge="1">
                  <a:txBody>
                    <a:bodyPr/>
                    <a:lstStyle/>
                    <a:p>
                      <a:endParaRPr lang="ru-RU"/>
                    </a:p>
                  </a:txBody>
                  <a:tcPr/>
                </a:tc>
                <a:tc hMerge="1">
                  <a:txBody>
                    <a:bodyPr/>
                    <a:lstStyle/>
                    <a:p>
                      <a:endParaRPr lang="ru-RU"/>
                    </a:p>
                  </a:txBody>
                  <a:tcPr/>
                </a:tc>
              </a:tr>
              <a:tr h="1041698">
                <a:tc>
                  <a:txBody>
                    <a:bodyPr/>
                    <a:lstStyle/>
                    <a:p>
                      <a:pPr algn="ctr"/>
                      <a:r>
                        <a:rPr lang="ru-RU" sz="2400" b="1" smtClean="0">
                          <a:effectLst>
                            <a:outerShdw blurRad="38100" dist="38100" dir="2700000" algn="tl">
                              <a:srgbClr val="000000">
                                <a:alpha val="43137"/>
                              </a:srgbClr>
                            </a:outerShdw>
                          </a:effectLst>
                        </a:rPr>
                        <a:t>Республики</a:t>
                      </a:r>
                      <a:endParaRPr lang="ru-RU" sz="2400" b="1">
                        <a:effectLst>
                          <a:outerShdw blurRad="38100" dist="38100" dir="2700000" algn="tl">
                            <a:srgbClr val="000000">
                              <a:alpha val="43137"/>
                            </a:srgbClr>
                          </a:outerShdw>
                        </a:effectLst>
                      </a:endParaRPr>
                    </a:p>
                  </a:txBody>
                  <a:tcPr/>
                </a:tc>
                <a:tc gridSpan="2">
                  <a:txBody>
                    <a:bodyPr/>
                    <a:lstStyle/>
                    <a:p>
                      <a:pPr algn="ctr"/>
                      <a:r>
                        <a:rPr lang="ru-RU" sz="2400" b="1" smtClean="0">
                          <a:effectLst>
                            <a:outerShdw blurRad="38100" dist="38100" dir="2700000" algn="tl">
                              <a:srgbClr val="000000">
                                <a:alpha val="43137"/>
                              </a:srgbClr>
                            </a:outerShdw>
                          </a:effectLst>
                        </a:rPr>
                        <a:t>Монархии</a:t>
                      </a:r>
                      <a:endParaRPr lang="ru-RU" sz="2400" b="1">
                        <a:effectLst>
                          <a:outerShdw blurRad="38100" dist="38100" dir="2700000" algn="tl">
                            <a:srgbClr val="000000">
                              <a:alpha val="43137"/>
                            </a:srgbClr>
                          </a:outerShdw>
                        </a:effectLst>
                      </a:endParaRPr>
                    </a:p>
                  </a:txBody>
                  <a:tcPr/>
                </a:tc>
                <a:tc hMerge="1">
                  <a:txBody>
                    <a:bodyPr/>
                    <a:lstStyle/>
                    <a:p>
                      <a:endParaRPr lang="ru-RU"/>
                    </a:p>
                  </a:txBody>
                  <a:tcPr/>
                </a:tc>
              </a:tr>
              <a:tr h="1352182">
                <a:tc rowSpan="2">
                  <a:txBody>
                    <a:bodyPr/>
                    <a:lstStyle/>
                    <a:p>
                      <a:pPr marL="342900" indent="-342900">
                        <a:buFont typeface="+mj-lt"/>
                        <a:buAutoNum type="arabicPeriod"/>
                      </a:pPr>
                      <a:r>
                        <a:rPr lang="ru-RU" sz="2400" b="1" smtClean="0">
                          <a:effectLst>
                            <a:outerShdw blurRad="38100" dist="38100" dir="2700000" algn="tl">
                              <a:srgbClr val="000000">
                                <a:alpha val="43137"/>
                              </a:srgbClr>
                            </a:outerShdw>
                          </a:effectLst>
                        </a:rPr>
                        <a:t>Афганистан</a:t>
                      </a:r>
                    </a:p>
                    <a:p>
                      <a:pPr marL="342900" indent="-342900">
                        <a:buFont typeface="+mj-lt"/>
                        <a:buAutoNum type="arabicPeriod"/>
                      </a:pPr>
                      <a:r>
                        <a:rPr lang="ru-RU" sz="2400" b="1" smtClean="0">
                          <a:effectLst>
                            <a:outerShdw blurRad="38100" dist="38100" dir="2700000" algn="tl">
                              <a:srgbClr val="000000">
                                <a:alpha val="43137"/>
                              </a:srgbClr>
                            </a:outerShdw>
                          </a:effectLst>
                        </a:rPr>
                        <a:t>Иран</a:t>
                      </a:r>
                    </a:p>
                    <a:p>
                      <a:pPr marL="342900" indent="-342900">
                        <a:buFont typeface="+mj-lt"/>
                        <a:buAutoNum type="arabicPeriod"/>
                      </a:pPr>
                      <a:r>
                        <a:rPr lang="ru-RU" sz="2400" b="1" smtClean="0">
                          <a:effectLst>
                            <a:outerShdw blurRad="38100" dist="38100" dir="2700000" algn="tl">
                              <a:srgbClr val="000000">
                                <a:alpha val="43137"/>
                              </a:srgbClr>
                            </a:outerShdw>
                          </a:effectLst>
                        </a:rPr>
                        <a:t>Мавритания </a:t>
                      </a:r>
                    </a:p>
                    <a:p>
                      <a:pPr marL="342900" indent="-342900">
                        <a:buFont typeface="+mj-lt"/>
                        <a:buAutoNum type="arabicPeriod"/>
                      </a:pPr>
                      <a:r>
                        <a:rPr lang="ru-RU" sz="2400" b="1" smtClean="0">
                          <a:effectLst>
                            <a:outerShdw blurRad="38100" dist="38100" dir="2700000" algn="tl">
                              <a:srgbClr val="000000">
                                <a:alpha val="43137"/>
                              </a:srgbClr>
                            </a:outerShdw>
                          </a:effectLst>
                        </a:rPr>
                        <a:t>Пакистан</a:t>
                      </a:r>
                      <a:endParaRPr lang="ru-RU" sz="2400" b="1">
                        <a:effectLst>
                          <a:outerShdw blurRad="38100" dist="38100" dir="2700000" algn="tl">
                            <a:srgbClr val="000000">
                              <a:alpha val="43137"/>
                            </a:srgbClr>
                          </a:outerShdw>
                        </a:effectLst>
                      </a:endParaRPr>
                    </a:p>
                  </a:txBody>
                  <a:tcPr/>
                </a:tc>
                <a:tc>
                  <a:txBody>
                    <a:bodyPr/>
                    <a:lstStyle/>
                    <a:p>
                      <a:pPr algn="ctr"/>
                      <a:r>
                        <a:rPr lang="ru-RU" sz="2400" b="1" smtClean="0">
                          <a:effectLst>
                            <a:outerShdw blurRad="38100" dist="38100" dir="2700000" algn="tl">
                              <a:srgbClr val="000000">
                                <a:alpha val="43137"/>
                              </a:srgbClr>
                            </a:outerShdw>
                          </a:effectLst>
                        </a:rPr>
                        <a:t>Сакральная форма</a:t>
                      </a:r>
                      <a:endParaRPr lang="ru-RU" sz="2400" b="1">
                        <a:effectLst>
                          <a:outerShdw blurRad="38100" dist="38100" dir="2700000" algn="tl">
                            <a:srgbClr val="000000">
                              <a:alpha val="43137"/>
                            </a:srgbClr>
                          </a:outerShdw>
                        </a:effectLst>
                      </a:endParaRPr>
                    </a:p>
                  </a:txBody>
                  <a:tcPr/>
                </a:tc>
                <a:tc>
                  <a:txBody>
                    <a:bodyPr/>
                    <a:lstStyle/>
                    <a:p>
                      <a:pPr algn="ctr"/>
                      <a:r>
                        <a:rPr lang="ru-RU" sz="2400" b="1" smtClean="0">
                          <a:effectLst>
                            <a:outerShdw blurRad="38100" dist="38100" dir="2700000" algn="tl">
                              <a:srgbClr val="000000">
                                <a:alpha val="43137"/>
                              </a:srgbClr>
                            </a:outerShdw>
                          </a:effectLst>
                        </a:rPr>
                        <a:t>Наследственная</a:t>
                      </a:r>
                      <a:r>
                        <a:rPr lang="ru-RU" sz="2400" b="1" baseline="0" smtClean="0">
                          <a:effectLst>
                            <a:outerShdw blurRad="38100" dist="38100" dir="2700000" algn="tl">
                              <a:srgbClr val="000000">
                                <a:alpha val="43137"/>
                              </a:srgbClr>
                            </a:outerShdw>
                          </a:effectLst>
                        </a:rPr>
                        <a:t> форма</a:t>
                      </a:r>
                      <a:endParaRPr lang="ru-RU" sz="2400" b="1">
                        <a:effectLst>
                          <a:outerShdw blurRad="38100" dist="38100" dir="2700000" algn="tl">
                            <a:srgbClr val="000000">
                              <a:alpha val="43137"/>
                            </a:srgbClr>
                          </a:outerShdw>
                        </a:effectLst>
                      </a:endParaRPr>
                    </a:p>
                  </a:txBody>
                  <a:tcPr/>
                </a:tc>
              </a:tr>
              <a:tr h="2511195">
                <a:tc vMerge="1">
                  <a:txBody>
                    <a:bodyPr/>
                    <a:lstStyle/>
                    <a:p>
                      <a:endParaRPr lang="ru-RU"/>
                    </a:p>
                  </a:txBody>
                  <a:tcPr/>
                </a:tc>
                <a:tc>
                  <a:txBody>
                    <a:bodyPr/>
                    <a:lstStyle/>
                    <a:p>
                      <a:pPr marL="342900" indent="-342900">
                        <a:buFont typeface="+mj-lt"/>
                        <a:buAutoNum type="arabicPeriod"/>
                      </a:pPr>
                      <a:r>
                        <a:rPr lang="ru-RU" sz="2400" b="1" smtClean="0">
                          <a:effectLst>
                            <a:outerShdw blurRad="38100" dist="38100" dir="2700000" algn="tl">
                              <a:srgbClr val="000000">
                                <a:alpha val="43137"/>
                              </a:srgbClr>
                            </a:outerShdw>
                          </a:effectLst>
                        </a:rPr>
                        <a:t>Ватикан</a:t>
                      </a:r>
                      <a:endParaRPr lang="ru-RU" sz="2400" b="1">
                        <a:effectLst>
                          <a:outerShdw blurRad="38100" dist="38100" dir="2700000" algn="tl">
                            <a:srgbClr val="000000">
                              <a:alpha val="43137"/>
                            </a:srgbClr>
                          </a:outerShdw>
                        </a:effectLst>
                      </a:endParaRPr>
                    </a:p>
                  </a:txBody>
                  <a:tcPr/>
                </a:tc>
                <a:tc>
                  <a:txBody>
                    <a:bodyPr/>
                    <a:lstStyle/>
                    <a:p>
                      <a:pPr marL="342900" indent="-342900">
                        <a:buFont typeface="+mj-lt"/>
                        <a:buAutoNum type="arabicPeriod"/>
                      </a:pPr>
                      <a:r>
                        <a:rPr lang="ru-RU" sz="2400" b="1" smtClean="0">
                          <a:effectLst>
                            <a:outerShdw blurRad="38100" dist="38100" dir="2700000" algn="tl">
                              <a:srgbClr val="000000">
                                <a:alpha val="43137"/>
                              </a:srgbClr>
                            </a:outerShdw>
                          </a:effectLst>
                        </a:rPr>
                        <a:t>Бруней</a:t>
                      </a:r>
                    </a:p>
                    <a:p>
                      <a:pPr marL="342900" indent="-342900">
                        <a:buFont typeface="+mj-lt"/>
                        <a:buAutoNum type="arabicPeriod"/>
                      </a:pPr>
                      <a:r>
                        <a:rPr lang="ru-RU" sz="2400" b="1" smtClean="0">
                          <a:effectLst>
                            <a:outerShdw blurRad="38100" dist="38100" dir="2700000" algn="tl">
                              <a:srgbClr val="000000">
                                <a:alpha val="43137"/>
                              </a:srgbClr>
                            </a:outerShdw>
                          </a:effectLst>
                        </a:rPr>
                        <a:t>Марокко</a:t>
                      </a:r>
                    </a:p>
                    <a:p>
                      <a:pPr marL="342900" indent="-342900">
                        <a:buFont typeface="+mj-lt"/>
                        <a:buAutoNum type="arabicPeriod"/>
                      </a:pPr>
                      <a:r>
                        <a:rPr lang="ru-RU" sz="2400" b="1" smtClean="0">
                          <a:effectLst>
                            <a:outerShdw blurRad="38100" dist="38100" dir="2700000" algn="tl">
                              <a:srgbClr val="000000">
                                <a:alpha val="43137"/>
                              </a:srgbClr>
                            </a:outerShdw>
                          </a:effectLst>
                        </a:rPr>
                        <a:t>Саудовская Аравия</a:t>
                      </a:r>
                      <a:endParaRPr lang="ru-RU" sz="2400" b="1">
                        <a:effectLst>
                          <a:outerShdw blurRad="38100" dist="38100" dir="2700000" algn="tl">
                            <a:srgbClr val="000000">
                              <a:alpha val="43137"/>
                            </a:srgbClr>
                          </a:outerShdw>
                        </a:effectLst>
                      </a:endParaRPr>
                    </a:p>
                  </a:txBody>
                  <a:tcPr/>
                </a:tc>
              </a:tr>
            </a:tbl>
          </a:graphicData>
        </a:graphic>
      </p:graphicFrame>
      <p:sp>
        <p:nvSpPr>
          <p:cNvPr id="3" name="Заголовок 2"/>
          <p:cNvSpPr>
            <a:spLocks noGrp="1"/>
          </p:cNvSpPr>
          <p:nvPr>
            <p:ph type="title"/>
          </p:nvPr>
        </p:nvSpPr>
        <p:spPr>
          <a:xfrm rot="10800000">
            <a:off x="457200" y="-747464"/>
            <a:ext cx="8229600" cy="576064"/>
          </a:xfrm>
        </p:spPr>
        <p:txBody>
          <a:bodyPr>
            <a:normAutofit fontScale="90000"/>
          </a:bodyPr>
          <a:lstStyle/>
          <a:p>
            <a:endParaRPr lang="ru-RU"/>
          </a:p>
        </p:txBody>
      </p:sp>
    </p:spTree>
    <p:extLst>
      <p:ext uri="{BB962C8B-B14F-4D97-AF65-F5344CB8AC3E}">
        <p14:creationId xmlns="" xmlns:p14="http://schemas.microsoft.com/office/powerpoint/2010/main" val="1734342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052736"/>
            <a:ext cx="8229600" cy="5472608"/>
          </a:xfrm>
        </p:spPr>
        <p:txBody>
          <a:bodyPr>
            <a:noAutofit/>
          </a:bodyPr>
          <a:lstStyle/>
          <a:p>
            <a:pPr marL="0" indent="0">
              <a:buNone/>
            </a:pPr>
            <a:r>
              <a:rPr lang="ru-RU" sz="2800" b="1" smtClean="0">
                <a:solidFill>
                  <a:schemeClr val="tx2"/>
                </a:solidFill>
                <a:effectLst>
                  <a:outerShdw blurRad="38100" dist="38100" dir="2700000" algn="tl">
                    <a:srgbClr val="000000">
                      <a:alpha val="43137"/>
                    </a:srgbClr>
                  </a:outerShdw>
                </a:effectLst>
              </a:rPr>
              <a:t>Различают три формы политико-территориального устройства: унитарную, федеративную и конфедеративную.</a:t>
            </a:r>
          </a:p>
          <a:p>
            <a:pPr marL="0" indent="0">
              <a:buNone/>
            </a:pPr>
            <a:r>
              <a:rPr lang="ru-RU" sz="2800" b="1" smtClean="0">
                <a:solidFill>
                  <a:schemeClr val="tx2"/>
                </a:solidFill>
                <a:effectLst>
                  <a:outerShdw blurRad="38100" dist="38100" dir="2700000" algn="tl">
                    <a:srgbClr val="000000">
                      <a:alpha val="43137"/>
                    </a:srgbClr>
                  </a:outerShdw>
                </a:effectLst>
              </a:rPr>
              <a:t>4.1. Унитарная форма.</a:t>
            </a:r>
          </a:p>
          <a:p>
            <a:pPr marL="0" indent="0">
              <a:buNone/>
            </a:pPr>
            <a:r>
              <a:rPr lang="ru-RU" sz="2800" b="1">
                <a:solidFill>
                  <a:schemeClr val="tx2"/>
                </a:solidFill>
                <a:effectLst>
                  <a:outerShdw blurRad="38100" dist="38100" dir="2700000" algn="tl">
                    <a:srgbClr val="000000">
                      <a:alpha val="43137"/>
                    </a:srgbClr>
                  </a:outerShdw>
                </a:effectLst>
              </a:rPr>
              <a:t>	</a:t>
            </a:r>
            <a:r>
              <a:rPr lang="ru-RU" sz="2800" b="1" smtClean="0">
                <a:solidFill>
                  <a:schemeClr val="tx2"/>
                </a:solidFill>
                <a:effectLst>
                  <a:outerShdw blurRad="38100" dist="38100" dir="2700000" algn="tl">
                    <a:srgbClr val="000000">
                      <a:alpha val="43137"/>
                    </a:srgbClr>
                  </a:outerShdw>
                </a:effectLst>
              </a:rPr>
              <a:t>Унитарное государство, как правило, имеет только административно-территориальное деление. В стране, обычно, действует единая система законодательной, исполнительной и судебной власти. Значение Центра очень велико по всей территории.</a:t>
            </a:r>
          </a:p>
          <a:p>
            <a:pPr marL="0" indent="0">
              <a:buNone/>
            </a:pPr>
            <a:r>
              <a:rPr lang="ru-RU" sz="2800" b="1" smtClean="0">
                <a:solidFill>
                  <a:schemeClr val="tx2"/>
                </a:solidFill>
                <a:effectLst>
                  <a:outerShdw blurRad="38100" dist="38100" dir="2700000" algn="tl">
                    <a:srgbClr val="000000">
                      <a:alpha val="43137"/>
                    </a:srgbClr>
                  </a:outerShdw>
                </a:effectLst>
              </a:rPr>
              <a:t>Таких стран в мире более 165. </a:t>
            </a:r>
            <a:endParaRPr lang="ru-RU" sz="2800" b="1">
              <a:solidFill>
                <a:schemeClr val="tx2"/>
              </a:solidFill>
              <a:effectLst>
                <a:outerShdw blurRad="38100" dist="38100" dir="2700000" algn="tl">
                  <a:srgbClr val="000000">
                    <a:alpha val="43137"/>
                  </a:srgbClr>
                </a:outerShdw>
              </a:effectLst>
            </a:endParaRPr>
          </a:p>
        </p:txBody>
      </p:sp>
      <p:sp>
        <p:nvSpPr>
          <p:cNvPr id="3" name="Заголовок 2"/>
          <p:cNvSpPr>
            <a:spLocks noGrp="1"/>
          </p:cNvSpPr>
          <p:nvPr>
            <p:ph type="title"/>
          </p:nvPr>
        </p:nvSpPr>
        <p:spPr>
          <a:xfrm>
            <a:off x="0" y="152400"/>
            <a:ext cx="8964488" cy="828328"/>
          </a:xfrm>
        </p:spPr>
        <p:txBody>
          <a:bodyPr>
            <a:normAutofit fontScale="90000"/>
          </a:bodyPr>
          <a:lstStyle/>
          <a:p>
            <a:pPr algn="just"/>
            <a:r>
              <a:rPr lang="ru-RU" smtClean="0"/>
              <a:t>4.Политико-территориальное устройство</a:t>
            </a:r>
            <a:endParaRPr lang="ru-RU"/>
          </a:p>
        </p:txBody>
      </p:sp>
    </p:spTree>
    <p:extLst>
      <p:ext uri="{BB962C8B-B14F-4D97-AF65-F5344CB8AC3E}">
        <p14:creationId xmlns="" xmlns:p14="http://schemas.microsoft.com/office/powerpoint/2010/main" val="2262657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836712"/>
            <a:ext cx="8496944" cy="5904656"/>
          </a:xfrm>
        </p:spPr>
        <p:txBody>
          <a:bodyPr/>
          <a:lstStyle/>
          <a:p>
            <a:pPr marL="0" indent="0">
              <a:buNone/>
            </a:pPr>
            <a:r>
              <a:rPr lang="ru-RU" smtClean="0"/>
              <a:t>	</a:t>
            </a:r>
          </a:p>
          <a:p>
            <a:pPr marL="0" indent="0">
              <a:buNone/>
            </a:pPr>
            <a:r>
              <a:rPr lang="ru-RU">
                <a:solidFill>
                  <a:schemeClr val="tx2"/>
                </a:solidFill>
              </a:rPr>
              <a:t>	</a:t>
            </a:r>
            <a:r>
              <a:rPr lang="ru-RU" smtClean="0">
                <a:solidFill>
                  <a:schemeClr val="tx2"/>
                </a:solidFill>
              </a:rPr>
              <a:t>Федеративное государство представляет собой союз государственных образований – субъектов федерации, а также (в ряде случаев) территориальных единиц союзного (федерального) подчинения. Каждый субъект федерации может имень собственное административно-территориальное деление, имеет право принимать собственную конституцию, имеет собственные законодательную, исполнительную и судебные органы власти, собственную государственную символику.</a:t>
            </a:r>
          </a:p>
          <a:p>
            <a:pPr marL="0" indent="0">
              <a:buNone/>
            </a:pPr>
            <a:r>
              <a:rPr lang="ru-RU" smtClean="0">
                <a:solidFill>
                  <a:schemeClr val="tx2"/>
                </a:solidFill>
              </a:rPr>
              <a:t>	Наряду с этим образуются центральные – федеральные органы власти.  </a:t>
            </a:r>
            <a:endParaRPr lang="ru-RU">
              <a:solidFill>
                <a:schemeClr val="tx2"/>
              </a:solidFill>
            </a:endParaRPr>
          </a:p>
        </p:txBody>
      </p:sp>
      <p:sp>
        <p:nvSpPr>
          <p:cNvPr id="3" name="Заголовок 2"/>
          <p:cNvSpPr>
            <a:spLocks noGrp="1"/>
          </p:cNvSpPr>
          <p:nvPr>
            <p:ph type="title"/>
          </p:nvPr>
        </p:nvSpPr>
        <p:spPr>
          <a:xfrm>
            <a:off x="457200" y="152400"/>
            <a:ext cx="8229600" cy="612304"/>
          </a:xfrm>
        </p:spPr>
        <p:txBody>
          <a:bodyPr>
            <a:noAutofit/>
          </a:bodyPr>
          <a:lstStyle/>
          <a:p>
            <a:pPr algn="ctr"/>
            <a:r>
              <a:rPr lang="ru-RU" sz="3600" smtClean="0">
                <a:solidFill>
                  <a:schemeClr val="tx2"/>
                </a:solidFill>
              </a:rPr>
              <a:t>4.2. Федеративная </a:t>
            </a:r>
            <a:r>
              <a:rPr lang="ru-RU" sz="3600">
                <a:solidFill>
                  <a:schemeClr val="tx2"/>
                </a:solidFill>
              </a:rPr>
              <a:t>форма</a:t>
            </a:r>
            <a:endParaRPr lang="ru-RU" sz="3600"/>
          </a:p>
        </p:txBody>
      </p:sp>
    </p:spTree>
    <p:extLst>
      <p:ext uri="{BB962C8B-B14F-4D97-AF65-F5344CB8AC3E}">
        <p14:creationId xmlns="" xmlns:p14="http://schemas.microsoft.com/office/powerpoint/2010/main" val="880985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ru-RU" smtClean="0"/>
              <a:t>	</a:t>
            </a:r>
            <a:r>
              <a:rPr lang="ru-RU" sz="2800" b="1" smtClean="0">
                <a:solidFill>
                  <a:schemeClr val="tx2"/>
                </a:solidFill>
                <a:effectLst>
                  <a:outerShdw blurRad="38100" dist="38100" dir="2700000" algn="tl">
                    <a:srgbClr val="000000">
                      <a:alpha val="43137"/>
                    </a:srgbClr>
                  </a:outerShdw>
                </a:effectLst>
              </a:rPr>
              <a:t>Подсчитать точное количество федеративных государств непросто.</a:t>
            </a:r>
          </a:p>
          <a:p>
            <a:pPr marL="0" indent="0">
              <a:buNone/>
            </a:pPr>
            <a:r>
              <a:rPr lang="ru-RU" sz="2800" b="1">
                <a:solidFill>
                  <a:schemeClr val="tx2"/>
                </a:solidFill>
                <a:effectLst>
                  <a:outerShdw blurRad="38100" dist="38100" dir="2700000" algn="tl">
                    <a:srgbClr val="000000">
                      <a:alpha val="43137"/>
                    </a:srgbClr>
                  </a:outerShdw>
                </a:effectLst>
              </a:rPr>
              <a:t>	</a:t>
            </a:r>
            <a:r>
              <a:rPr lang="ru-RU" sz="2800" b="1" smtClean="0">
                <a:solidFill>
                  <a:schemeClr val="tx2"/>
                </a:solidFill>
                <a:effectLst>
                  <a:outerShdw blurRad="38100" dist="38100" dir="2700000" algn="tl">
                    <a:srgbClr val="000000">
                      <a:alpha val="43137"/>
                    </a:srgbClr>
                  </a:outerShdw>
                </a:effectLst>
              </a:rPr>
              <a:t>Дело в том, что есть страны, официально называющие себя федеративными, но в которых реального федерализма немного.</a:t>
            </a:r>
          </a:p>
          <a:p>
            <a:pPr marL="0" indent="0">
              <a:buNone/>
            </a:pPr>
            <a:r>
              <a:rPr lang="ru-RU" sz="2800" b="1">
                <a:solidFill>
                  <a:schemeClr val="tx2"/>
                </a:solidFill>
                <a:effectLst>
                  <a:outerShdw blurRad="38100" dist="38100" dir="2700000" algn="tl">
                    <a:srgbClr val="000000">
                      <a:alpha val="43137"/>
                    </a:srgbClr>
                  </a:outerShdw>
                </a:effectLst>
              </a:rPr>
              <a:t>	</a:t>
            </a:r>
            <a:r>
              <a:rPr lang="ru-RU" sz="2800" b="1" smtClean="0">
                <a:solidFill>
                  <a:schemeClr val="tx2"/>
                </a:solidFill>
                <a:effectLst>
                  <a:outerShdw blurRad="38100" dist="38100" dir="2700000" algn="tl">
                    <a:srgbClr val="000000">
                      <a:alpha val="43137"/>
                    </a:srgbClr>
                  </a:outerShdw>
                </a:effectLst>
              </a:rPr>
              <a:t>А есть страны, которые официально не считают себя федеративными, но, при этом, они предоставляют своим регионам большие права и свободы. </a:t>
            </a:r>
            <a:endParaRPr lang="ru-RU" sz="2800" b="1">
              <a:solidFill>
                <a:schemeClr val="tx2"/>
              </a:solidFill>
              <a:effectLst>
                <a:outerShdw blurRad="38100" dist="38100" dir="2700000" algn="tl">
                  <a:srgbClr val="000000">
                    <a:alpha val="43137"/>
                  </a:srgbClr>
                </a:outerShdw>
              </a:effectLst>
            </a:endParaRPr>
          </a:p>
        </p:txBody>
      </p:sp>
      <p:sp>
        <p:nvSpPr>
          <p:cNvPr id="3" name="Заголовок 2"/>
          <p:cNvSpPr>
            <a:spLocks noGrp="1"/>
          </p:cNvSpPr>
          <p:nvPr>
            <p:ph type="title"/>
          </p:nvPr>
        </p:nvSpPr>
        <p:spPr/>
        <p:txBody>
          <a:bodyPr/>
          <a:lstStyle/>
          <a:p>
            <a:endParaRPr lang="ru-RU"/>
          </a:p>
        </p:txBody>
      </p:sp>
    </p:spTree>
    <p:extLst>
      <p:ext uri="{BB962C8B-B14F-4D97-AF65-F5344CB8AC3E}">
        <p14:creationId xmlns="" xmlns:p14="http://schemas.microsoft.com/office/powerpoint/2010/main" val="578583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 xmlns:p14="http://schemas.microsoft.com/office/powerpoint/2010/main" val="3262907671"/>
              </p:ext>
            </p:extLst>
          </p:nvPr>
        </p:nvGraphicFramePr>
        <p:xfrm>
          <a:off x="107501" y="0"/>
          <a:ext cx="9036498" cy="6845275"/>
        </p:xfrm>
        <a:graphic>
          <a:graphicData uri="http://schemas.openxmlformats.org/drawingml/2006/table">
            <a:tbl>
              <a:tblPr firstRow="1" bandRow="1">
                <a:tableStyleId>{5C22544A-7EE6-4342-B048-85BDC9FD1C3A}</a:tableStyleId>
              </a:tblPr>
              <a:tblGrid>
                <a:gridCol w="4392491"/>
                <a:gridCol w="4644007"/>
              </a:tblGrid>
              <a:tr h="444475">
                <a:tc>
                  <a:txBody>
                    <a:bodyPr/>
                    <a:lstStyle/>
                    <a:p>
                      <a:r>
                        <a:rPr lang="ru-RU" b="1" smtClean="0">
                          <a:effectLst>
                            <a:outerShdw blurRad="38100" dist="38100" dir="2700000" algn="tl">
                              <a:srgbClr val="000000">
                                <a:alpha val="43137"/>
                              </a:srgbClr>
                            </a:outerShdw>
                          </a:effectLst>
                        </a:rPr>
                        <a:t>Федеративные государства</a:t>
                      </a:r>
                      <a:endParaRPr lang="ru-RU" b="1">
                        <a:effectLst>
                          <a:outerShdw blurRad="38100" dist="38100" dir="2700000" algn="tl">
                            <a:srgbClr val="000000">
                              <a:alpha val="43137"/>
                            </a:srgbClr>
                          </a:outerShdw>
                        </a:effectLst>
                      </a:endParaRPr>
                    </a:p>
                  </a:txBody>
                  <a:tcPr/>
                </a:tc>
                <a:tc>
                  <a:txBody>
                    <a:bodyPr/>
                    <a:lstStyle/>
                    <a:p>
                      <a:r>
                        <a:rPr lang="ru-RU" b="1" smtClean="0">
                          <a:effectLst>
                            <a:outerShdw blurRad="38100" dist="38100" dir="2700000" algn="tl">
                              <a:srgbClr val="000000">
                                <a:alpha val="43137"/>
                              </a:srgbClr>
                            </a:outerShdw>
                          </a:effectLst>
                        </a:rPr>
                        <a:t>Государства с элементами федерализма</a:t>
                      </a:r>
                      <a:endParaRPr lang="ru-RU" b="1">
                        <a:effectLst>
                          <a:outerShdw blurRad="38100" dist="38100" dir="2700000" algn="tl">
                            <a:srgbClr val="000000">
                              <a:alpha val="43137"/>
                            </a:srgbClr>
                          </a:outerShdw>
                        </a:effectLst>
                      </a:endParaRPr>
                    </a:p>
                  </a:txBody>
                  <a:tcPr/>
                </a:tc>
              </a:tr>
              <a:tr h="6302693">
                <a:tc>
                  <a:txBody>
                    <a:bodyPr/>
                    <a:lstStyle/>
                    <a:p>
                      <a:pPr marL="342900" indent="-342900">
                        <a:buFont typeface="+mj-lt"/>
                        <a:buAutoNum type="arabicPeriod"/>
                      </a:pPr>
                      <a:r>
                        <a:rPr lang="ru-RU" b="1" smtClean="0">
                          <a:effectLst>
                            <a:outerShdw blurRad="38100" dist="38100" dir="2700000" algn="tl">
                              <a:srgbClr val="000000">
                                <a:alpha val="43137"/>
                              </a:srgbClr>
                            </a:outerShdw>
                          </a:effectLst>
                        </a:rPr>
                        <a:t>Австралия</a:t>
                      </a:r>
                    </a:p>
                    <a:p>
                      <a:pPr marL="342900" indent="-342900">
                        <a:buFont typeface="+mj-lt"/>
                        <a:buAutoNum type="arabicPeriod"/>
                      </a:pPr>
                      <a:r>
                        <a:rPr lang="ru-RU" b="1" smtClean="0">
                          <a:effectLst>
                            <a:outerShdw blurRad="38100" dist="38100" dir="2700000" algn="tl">
                              <a:srgbClr val="000000">
                                <a:alpha val="43137"/>
                              </a:srgbClr>
                            </a:outerShdw>
                          </a:effectLst>
                        </a:rPr>
                        <a:t>Австрия</a:t>
                      </a:r>
                    </a:p>
                    <a:p>
                      <a:pPr marL="342900" indent="-342900">
                        <a:buFont typeface="+mj-lt"/>
                        <a:buAutoNum type="arabicPeriod"/>
                      </a:pPr>
                      <a:r>
                        <a:rPr lang="ru-RU" b="1" smtClean="0">
                          <a:effectLst>
                            <a:outerShdw blurRad="38100" dist="38100" dir="2700000" algn="tl">
                              <a:srgbClr val="000000">
                                <a:alpha val="43137"/>
                              </a:srgbClr>
                            </a:outerShdw>
                          </a:effectLst>
                        </a:rPr>
                        <a:t>Аргентина</a:t>
                      </a:r>
                    </a:p>
                    <a:p>
                      <a:pPr marL="342900" indent="-342900">
                        <a:buFont typeface="+mj-lt"/>
                        <a:buAutoNum type="arabicPeriod"/>
                      </a:pPr>
                      <a:r>
                        <a:rPr lang="ru-RU" b="1" smtClean="0">
                          <a:effectLst>
                            <a:outerShdw blurRad="38100" dist="38100" dir="2700000" algn="tl">
                              <a:srgbClr val="000000">
                                <a:alpha val="43137"/>
                              </a:srgbClr>
                            </a:outerShdw>
                          </a:effectLst>
                        </a:rPr>
                        <a:t>Бельгия</a:t>
                      </a:r>
                    </a:p>
                    <a:p>
                      <a:pPr marL="342900" indent="-342900">
                        <a:buFont typeface="+mj-lt"/>
                        <a:buAutoNum type="arabicPeriod"/>
                      </a:pPr>
                      <a:r>
                        <a:rPr lang="ru-RU" b="1" smtClean="0">
                          <a:effectLst>
                            <a:outerShdw blurRad="38100" dist="38100" dir="2700000" algn="tl">
                              <a:srgbClr val="000000">
                                <a:alpha val="43137"/>
                              </a:srgbClr>
                            </a:outerShdw>
                          </a:effectLst>
                        </a:rPr>
                        <a:t>Босния и Герцеговина</a:t>
                      </a:r>
                    </a:p>
                    <a:p>
                      <a:pPr marL="342900" indent="-342900">
                        <a:buFont typeface="+mj-lt"/>
                        <a:buAutoNum type="arabicPeriod"/>
                      </a:pPr>
                      <a:r>
                        <a:rPr lang="ru-RU" b="1" smtClean="0">
                          <a:effectLst>
                            <a:outerShdw blurRad="38100" dist="38100" dir="2700000" algn="tl">
                              <a:srgbClr val="000000">
                                <a:alpha val="43137"/>
                              </a:srgbClr>
                            </a:outerShdw>
                          </a:effectLst>
                        </a:rPr>
                        <a:t>Бразилия</a:t>
                      </a:r>
                    </a:p>
                    <a:p>
                      <a:pPr marL="342900" indent="-342900">
                        <a:buFont typeface="+mj-lt"/>
                        <a:buAutoNum type="arabicPeriod"/>
                      </a:pPr>
                      <a:r>
                        <a:rPr lang="ru-RU" b="1" smtClean="0">
                          <a:effectLst>
                            <a:outerShdw blurRad="38100" dist="38100" dir="2700000" algn="tl">
                              <a:srgbClr val="000000">
                                <a:alpha val="43137"/>
                              </a:srgbClr>
                            </a:outerShdw>
                          </a:effectLst>
                        </a:rPr>
                        <a:t>Венесуэла</a:t>
                      </a:r>
                    </a:p>
                    <a:p>
                      <a:pPr marL="342900" indent="-342900">
                        <a:buFont typeface="+mj-lt"/>
                        <a:buAutoNum type="arabicPeriod"/>
                      </a:pPr>
                      <a:r>
                        <a:rPr lang="ru-RU" b="1" smtClean="0">
                          <a:effectLst>
                            <a:outerShdw blurRad="38100" dist="38100" dir="2700000" algn="tl">
                              <a:srgbClr val="000000">
                                <a:alpha val="43137"/>
                              </a:srgbClr>
                            </a:outerShdw>
                          </a:effectLst>
                        </a:rPr>
                        <a:t>Германия</a:t>
                      </a:r>
                    </a:p>
                    <a:p>
                      <a:pPr marL="342900" indent="-342900">
                        <a:buFont typeface="+mj-lt"/>
                        <a:buAutoNum type="arabicPeriod"/>
                      </a:pPr>
                      <a:r>
                        <a:rPr lang="ru-RU" b="1" smtClean="0">
                          <a:effectLst>
                            <a:outerShdw blurRad="38100" dist="38100" dir="2700000" algn="tl">
                              <a:srgbClr val="000000">
                                <a:alpha val="43137"/>
                              </a:srgbClr>
                            </a:outerShdw>
                          </a:effectLst>
                        </a:rPr>
                        <a:t>Индия</a:t>
                      </a:r>
                    </a:p>
                    <a:p>
                      <a:pPr marL="342900" indent="-342900">
                        <a:buFont typeface="+mj-lt"/>
                        <a:buAutoNum type="arabicPeriod"/>
                      </a:pPr>
                      <a:r>
                        <a:rPr lang="ru-RU" b="1" smtClean="0">
                          <a:effectLst>
                            <a:outerShdw blurRad="38100" dist="38100" dir="2700000" algn="tl">
                              <a:srgbClr val="000000">
                                <a:alpha val="43137"/>
                              </a:srgbClr>
                            </a:outerShdw>
                          </a:effectLst>
                        </a:rPr>
                        <a:t>Канада</a:t>
                      </a:r>
                    </a:p>
                    <a:p>
                      <a:pPr marL="342900" indent="-342900">
                        <a:buFont typeface="+mj-lt"/>
                        <a:buAutoNum type="arabicPeriod"/>
                      </a:pPr>
                      <a:r>
                        <a:rPr lang="ru-RU" b="1" smtClean="0">
                          <a:effectLst>
                            <a:outerShdw blurRad="38100" dist="38100" dir="2700000" algn="tl">
                              <a:srgbClr val="000000">
                                <a:alpha val="43137"/>
                              </a:srgbClr>
                            </a:outerShdw>
                          </a:effectLst>
                        </a:rPr>
                        <a:t>Коморские острова</a:t>
                      </a:r>
                    </a:p>
                    <a:p>
                      <a:pPr marL="342900" indent="-342900">
                        <a:buFont typeface="+mj-lt"/>
                        <a:buAutoNum type="arabicPeriod"/>
                      </a:pPr>
                      <a:r>
                        <a:rPr lang="ru-RU" b="1" smtClean="0">
                          <a:effectLst>
                            <a:outerShdw blurRad="38100" dist="38100" dir="2700000" algn="tl">
                              <a:srgbClr val="000000">
                                <a:alpha val="43137"/>
                              </a:srgbClr>
                            </a:outerShdw>
                          </a:effectLst>
                        </a:rPr>
                        <a:t>Малайзия</a:t>
                      </a:r>
                    </a:p>
                    <a:p>
                      <a:pPr marL="342900" indent="-342900">
                        <a:buFont typeface="+mj-lt"/>
                        <a:buAutoNum type="arabicPeriod"/>
                      </a:pPr>
                      <a:r>
                        <a:rPr lang="ru-RU" b="1" smtClean="0">
                          <a:effectLst>
                            <a:outerShdw blurRad="38100" dist="38100" dir="2700000" algn="tl">
                              <a:srgbClr val="000000">
                                <a:alpha val="43137"/>
                              </a:srgbClr>
                            </a:outerShdw>
                          </a:effectLst>
                        </a:rPr>
                        <a:t>Мексика</a:t>
                      </a:r>
                    </a:p>
                    <a:p>
                      <a:pPr marL="342900" indent="-342900">
                        <a:buFont typeface="+mj-lt"/>
                        <a:buAutoNum type="arabicPeriod"/>
                      </a:pPr>
                      <a:r>
                        <a:rPr lang="ru-RU" b="1" smtClean="0">
                          <a:effectLst>
                            <a:outerShdw blurRad="38100" dist="38100" dir="2700000" algn="tl">
                              <a:srgbClr val="000000">
                                <a:alpha val="43137"/>
                              </a:srgbClr>
                            </a:outerShdw>
                          </a:effectLst>
                        </a:rPr>
                        <a:t>Микронезия</a:t>
                      </a:r>
                    </a:p>
                    <a:p>
                      <a:pPr marL="342900" indent="-342900">
                        <a:buFont typeface="+mj-lt"/>
                        <a:buAutoNum type="arabicPeriod"/>
                      </a:pPr>
                      <a:r>
                        <a:rPr lang="ru-RU" b="1" smtClean="0">
                          <a:effectLst>
                            <a:outerShdw blurRad="38100" dist="38100" dir="2700000" algn="tl">
                              <a:srgbClr val="000000">
                                <a:alpha val="43137"/>
                              </a:srgbClr>
                            </a:outerShdw>
                          </a:effectLst>
                        </a:rPr>
                        <a:t>Мьянма</a:t>
                      </a:r>
                    </a:p>
                    <a:p>
                      <a:pPr marL="342900" indent="-342900">
                        <a:buFont typeface="+mj-lt"/>
                        <a:buAutoNum type="arabicPeriod"/>
                      </a:pPr>
                      <a:r>
                        <a:rPr lang="ru-RU" b="1" smtClean="0">
                          <a:effectLst>
                            <a:outerShdw blurRad="38100" dist="38100" dir="2700000" algn="tl">
                              <a:srgbClr val="000000">
                                <a:alpha val="43137"/>
                              </a:srgbClr>
                            </a:outerShdw>
                          </a:effectLst>
                        </a:rPr>
                        <a:t>Нигерия</a:t>
                      </a:r>
                    </a:p>
                    <a:p>
                      <a:pPr marL="342900" indent="-342900">
                        <a:buFont typeface="+mj-lt"/>
                        <a:buAutoNum type="arabicPeriod"/>
                      </a:pPr>
                      <a:r>
                        <a:rPr lang="ru-RU" b="1" smtClean="0">
                          <a:effectLst>
                            <a:outerShdw blurRad="38100" dist="38100" dir="2700000" algn="tl">
                              <a:srgbClr val="000000">
                                <a:alpha val="43137"/>
                              </a:srgbClr>
                            </a:outerShdw>
                          </a:effectLst>
                        </a:rPr>
                        <a:t>ОАЭ</a:t>
                      </a:r>
                    </a:p>
                    <a:p>
                      <a:pPr marL="342900" indent="-342900">
                        <a:buFont typeface="+mj-lt"/>
                        <a:buAutoNum type="arabicPeriod"/>
                      </a:pPr>
                      <a:r>
                        <a:rPr lang="ru-RU" b="1" baseline="0" smtClean="0">
                          <a:effectLst>
                            <a:outerShdw blurRad="38100" dist="38100" dir="2700000" algn="tl">
                              <a:srgbClr val="000000">
                                <a:alpha val="43137"/>
                              </a:srgbClr>
                            </a:outerShdw>
                          </a:effectLst>
                        </a:rPr>
                        <a:t>Пакистан</a:t>
                      </a:r>
                    </a:p>
                    <a:p>
                      <a:pPr marL="342900" indent="-342900">
                        <a:buFont typeface="+mj-lt"/>
                        <a:buAutoNum type="arabicPeriod"/>
                      </a:pPr>
                      <a:r>
                        <a:rPr lang="ru-RU" b="1" baseline="0" smtClean="0">
                          <a:effectLst>
                            <a:outerShdw blurRad="38100" dist="38100" dir="2700000" algn="tl">
                              <a:srgbClr val="000000">
                                <a:alpha val="43137"/>
                              </a:srgbClr>
                            </a:outerShdw>
                          </a:effectLst>
                        </a:rPr>
                        <a:t>Россия</a:t>
                      </a:r>
                    </a:p>
                    <a:p>
                      <a:pPr marL="342900" indent="-342900">
                        <a:buFont typeface="+mj-lt"/>
                        <a:buAutoNum type="arabicPeriod"/>
                      </a:pPr>
                      <a:r>
                        <a:rPr lang="ru-RU" b="1" baseline="0" smtClean="0">
                          <a:effectLst>
                            <a:outerShdw blurRad="38100" dist="38100" dir="2700000" algn="tl">
                              <a:srgbClr val="000000">
                                <a:alpha val="43137"/>
                              </a:srgbClr>
                            </a:outerShdw>
                          </a:effectLst>
                        </a:rPr>
                        <a:t>Сент-Китс и Невис</a:t>
                      </a:r>
                    </a:p>
                    <a:p>
                      <a:pPr marL="342900" indent="-342900">
                        <a:buFont typeface="+mj-lt"/>
                        <a:buAutoNum type="arabicPeriod"/>
                      </a:pPr>
                      <a:r>
                        <a:rPr lang="ru-RU" b="1" baseline="0" smtClean="0">
                          <a:effectLst>
                            <a:outerShdw blurRad="38100" dist="38100" dir="2700000" algn="tl">
                              <a:srgbClr val="000000">
                                <a:alpha val="43137"/>
                              </a:srgbClr>
                            </a:outerShdw>
                          </a:effectLst>
                        </a:rPr>
                        <a:t>США</a:t>
                      </a:r>
                    </a:p>
                    <a:p>
                      <a:pPr marL="342900" indent="-342900">
                        <a:buFont typeface="+mj-lt"/>
                        <a:buAutoNum type="arabicPeriod"/>
                      </a:pPr>
                      <a:r>
                        <a:rPr lang="ru-RU" b="1" baseline="0" smtClean="0">
                          <a:effectLst>
                            <a:outerShdw blurRad="38100" dist="38100" dir="2700000" algn="tl">
                              <a:srgbClr val="000000">
                                <a:alpha val="43137"/>
                              </a:srgbClr>
                            </a:outerShdw>
                          </a:effectLst>
                        </a:rPr>
                        <a:t>Швейцария</a:t>
                      </a:r>
                    </a:p>
                    <a:p>
                      <a:pPr marL="342900" indent="-342900">
                        <a:buFont typeface="+mj-lt"/>
                        <a:buAutoNum type="arabicPeriod"/>
                      </a:pPr>
                      <a:r>
                        <a:rPr lang="ru-RU" b="1" baseline="0" smtClean="0">
                          <a:effectLst>
                            <a:outerShdw blurRad="38100" dist="38100" dir="2700000" algn="tl">
                              <a:srgbClr val="000000">
                                <a:alpha val="43137"/>
                              </a:srgbClr>
                            </a:outerShdw>
                          </a:effectLst>
                        </a:rPr>
                        <a:t>Эфиопия</a:t>
                      </a:r>
                      <a:endParaRPr lang="ru-RU" b="1" smtClean="0">
                        <a:effectLst>
                          <a:outerShdw blurRad="38100" dist="38100" dir="2700000" algn="tl">
                            <a:srgbClr val="000000">
                              <a:alpha val="43137"/>
                            </a:srgbClr>
                          </a:outerShdw>
                        </a:effectLst>
                      </a:endParaRPr>
                    </a:p>
                  </a:txBody>
                  <a:tcPr/>
                </a:tc>
                <a:tc>
                  <a:txBody>
                    <a:bodyPr/>
                    <a:lstStyle/>
                    <a:p>
                      <a:pPr marL="342900" indent="-342900">
                        <a:buFont typeface="+mj-lt"/>
                        <a:buAutoNum type="arabicPeriod"/>
                      </a:pPr>
                      <a:r>
                        <a:rPr lang="ru-RU" b="1" smtClean="0">
                          <a:effectLst>
                            <a:outerShdw blurRad="38100" dist="38100" dir="2700000" algn="tl">
                              <a:srgbClr val="000000">
                                <a:alpha val="43137"/>
                              </a:srgbClr>
                            </a:outerShdw>
                          </a:effectLst>
                        </a:rPr>
                        <a:t>Испания</a:t>
                      </a:r>
                    </a:p>
                    <a:p>
                      <a:pPr marL="342900" indent="-342900">
                        <a:buFont typeface="+mj-lt"/>
                        <a:buAutoNum type="arabicPeriod"/>
                      </a:pPr>
                      <a:r>
                        <a:rPr lang="ru-RU" b="1" smtClean="0">
                          <a:effectLst>
                            <a:outerShdw blurRad="38100" dist="38100" dir="2700000" algn="tl">
                              <a:srgbClr val="000000">
                                <a:alpha val="43137"/>
                              </a:srgbClr>
                            </a:outerShdw>
                          </a:effectLst>
                        </a:rPr>
                        <a:t>Молдавия</a:t>
                      </a:r>
                    </a:p>
                    <a:p>
                      <a:pPr marL="342900" indent="-342900">
                        <a:buFont typeface="+mj-lt"/>
                        <a:buAutoNum type="arabicPeriod"/>
                      </a:pPr>
                      <a:r>
                        <a:rPr lang="ru-RU" b="1" smtClean="0">
                          <a:effectLst>
                            <a:outerShdw blurRad="38100" dist="38100" dir="2700000" algn="tl">
                              <a:srgbClr val="000000">
                                <a:alpha val="43137"/>
                              </a:srgbClr>
                            </a:outerShdw>
                          </a:effectLst>
                        </a:rPr>
                        <a:t>Непал</a:t>
                      </a:r>
                    </a:p>
                    <a:p>
                      <a:pPr marL="342900" indent="-342900">
                        <a:buFont typeface="+mj-lt"/>
                        <a:buAutoNum type="arabicPeriod"/>
                      </a:pPr>
                      <a:r>
                        <a:rPr lang="ru-RU" b="1" smtClean="0">
                          <a:effectLst>
                            <a:outerShdw blurRad="38100" dist="38100" dir="2700000" algn="tl">
                              <a:srgbClr val="000000">
                                <a:alpha val="43137"/>
                              </a:srgbClr>
                            </a:outerShdw>
                          </a:effectLst>
                        </a:rPr>
                        <a:t>Сербия</a:t>
                      </a:r>
                    </a:p>
                    <a:p>
                      <a:pPr marL="342900" indent="-342900">
                        <a:buFont typeface="+mj-lt"/>
                        <a:buAutoNum type="arabicPeriod"/>
                      </a:pPr>
                      <a:r>
                        <a:rPr lang="ru-RU" b="1" smtClean="0">
                          <a:effectLst>
                            <a:outerShdw blurRad="38100" dist="38100" dir="2700000" algn="tl">
                              <a:srgbClr val="000000">
                                <a:alpha val="43137"/>
                              </a:srgbClr>
                            </a:outerShdw>
                          </a:effectLst>
                        </a:rPr>
                        <a:t>Танзания</a:t>
                      </a:r>
                    </a:p>
                    <a:p>
                      <a:pPr marL="342900" indent="-342900">
                        <a:buFont typeface="+mj-lt"/>
                        <a:buAutoNum type="arabicPeriod"/>
                      </a:pPr>
                      <a:r>
                        <a:rPr lang="ru-RU" b="1" smtClean="0">
                          <a:effectLst>
                            <a:outerShdw blurRad="38100" dist="38100" dir="2700000" algn="tl">
                              <a:srgbClr val="000000">
                                <a:alpha val="43137"/>
                              </a:srgbClr>
                            </a:outerShdw>
                          </a:effectLst>
                        </a:rPr>
                        <a:t>Узбекистан</a:t>
                      </a:r>
                    </a:p>
                    <a:p>
                      <a:pPr marL="342900" indent="-342900">
                        <a:buFont typeface="+mj-lt"/>
                        <a:buAutoNum type="arabicPeriod"/>
                      </a:pPr>
                      <a:r>
                        <a:rPr lang="ru-RU" b="1" smtClean="0">
                          <a:effectLst>
                            <a:outerShdw blurRad="38100" dist="38100" dir="2700000" algn="tl">
                              <a:srgbClr val="000000">
                                <a:alpha val="43137"/>
                              </a:srgbClr>
                            </a:outerShdw>
                          </a:effectLst>
                        </a:rPr>
                        <a:t>ЮАР</a:t>
                      </a:r>
                      <a:endParaRPr lang="ru-RU" b="1">
                        <a:effectLst>
                          <a:outerShdw blurRad="38100" dist="38100" dir="2700000" algn="tl">
                            <a:srgbClr val="000000">
                              <a:alpha val="43137"/>
                            </a:srgbClr>
                          </a:outerShdw>
                        </a:effectLst>
                      </a:endParaRPr>
                    </a:p>
                  </a:txBody>
                  <a:tcPr/>
                </a:tc>
              </a:tr>
            </a:tbl>
          </a:graphicData>
        </a:graphic>
      </p:graphicFrame>
      <p:sp>
        <p:nvSpPr>
          <p:cNvPr id="3" name="Заголовок 2"/>
          <p:cNvSpPr>
            <a:spLocks noGrp="1"/>
          </p:cNvSpPr>
          <p:nvPr>
            <p:ph type="title"/>
          </p:nvPr>
        </p:nvSpPr>
        <p:spPr>
          <a:xfrm flipV="1">
            <a:off x="457200" y="-1035496"/>
            <a:ext cx="8229600" cy="288032"/>
          </a:xfrm>
        </p:spPr>
        <p:txBody>
          <a:bodyPr>
            <a:normAutofit fontScale="90000"/>
          </a:bodyPr>
          <a:lstStyle/>
          <a:p>
            <a:endParaRPr lang="ru-RU"/>
          </a:p>
        </p:txBody>
      </p:sp>
      <p:sp>
        <p:nvSpPr>
          <p:cNvPr id="5" name="Прямоугольник 4"/>
          <p:cNvSpPr/>
          <p:nvPr/>
        </p:nvSpPr>
        <p:spPr>
          <a:xfrm>
            <a:off x="3203848" y="764704"/>
            <a:ext cx="864096" cy="5040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948264" y="764704"/>
            <a:ext cx="864096" cy="5040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975145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3075" name="Picture 3" descr="F:\ФПК\Политическая карта мира\blank-world-map-outline-ПТУ.gif"/>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324544" y="0"/>
            <a:ext cx="10657184"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05276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ru-RU" smtClean="0"/>
              <a:t>	</a:t>
            </a:r>
            <a:r>
              <a:rPr lang="ru-RU" b="1" smtClean="0">
                <a:solidFill>
                  <a:schemeClr val="tx2"/>
                </a:solidFill>
                <a:effectLst>
                  <a:outerShdw blurRad="38100" dist="38100" dir="2700000" algn="tl">
                    <a:srgbClr val="000000">
                      <a:alpha val="43137"/>
                    </a:srgbClr>
                  </a:outerShdw>
                </a:effectLst>
              </a:rPr>
              <a:t>Конфедерация – это не страна, а тот  политико-географический случай, когда две и более стран объединяют отдельные свои органы для достижения какой-нибудь общей цели.</a:t>
            </a:r>
          </a:p>
          <a:p>
            <a:pPr marL="0" indent="0">
              <a:buNone/>
            </a:pPr>
            <a:r>
              <a:rPr lang="ru-RU" b="1">
                <a:solidFill>
                  <a:schemeClr val="tx2"/>
                </a:solidFill>
                <a:effectLst>
                  <a:outerShdw blurRad="38100" dist="38100" dir="2700000" algn="tl">
                    <a:srgbClr val="000000">
                      <a:alpha val="43137"/>
                    </a:srgbClr>
                  </a:outerShdw>
                </a:effectLst>
              </a:rPr>
              <a:t>	</a:t>
            </a:r>
            <a:r>
              <a:rPr lang="ru-RU" b="1" smtClean="0">
                <a:solidFill>
                  <a:schemeClr val="tx2"/>
                </a:solidFill>
                <a:effectLst>
                  <a:outerShdw blurRad="38100" dist="38100" dir="2700000" algn="tl">
                    <a:srgbClr val="000000">
                      <a:alpha val="43137"/>
                    </a:srgbClr>
                  </a:outerShdw>
                </a:effectLst>
              </a:rPr>
              <a:t>После достижения (или недостижения) цели конфедерация можеть развалиться (ОАР, Сенегамбия), а может трансформироваться в успешную федерацию (Швейцария, США)</a:t>
            </a:r>
            <a:r>
              <a:rPr lang="ru-RU" smtClean="0">
                <a:solidFill>
                  <a:schemeClr val="tx2"/>
                </a:solidFill>
              </a:rPr>
              <a:t>.</a:t>
            </a:r>
            <a:endParaRPr lang="ru-RU">
              <a:solidFill>
                <a:schemeClr val="tx2"/>
              </a:solidFill>
            </a:endParaRPr>
          </a:p>
        </p:txBody>
      </p:sp>
      <p:sp>
        <p:nvSpPr>
          <p:cNvPr id="3" name="Заголовок 2"/>
          <p:cNvSpPr>
            <a:spLocks noGrp="1"/>
          </p:cNvSpPr>
          <p:nvPr>
            <p:ph type="title"/>
          </p:nvPr>
        </p:nvSpPr>
        <p:spPr/>
        <p:txBody>
          <a:bodyPr/>
          <a:lstStyle/>
          <a:p>
            <a:r>
              <a:rPr lang="ru-RU" b="1" smtClean="0">
                <a:solidFill>
                  <a:schemeClr val="tx2"/>
                </a:solidFill>
                <a:effectLst>
                  <a:outerShdw blurRad="38100" dist="38100" dir="2700000" algn="tl">
                    <a:srgbClr val="000000">
                      <a:alpha val="43137"/>
                    </a:srgbClr>
                  </a:outerShdw>
                </a:effectLst>
              </a:rPr>
              <a:t>4.3. Конфедеративная форма</a:t>
            </a:r>
            <a:endParaRPr lang="ru-RU" b="1">
              <a:solidFill>
                <a:schemeClr val="tx2"/>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007059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052736"/>
            <a:ext cx="8856984" cy="5616624"/>
          </a:xfrm>
        </p:spPr>
        <p:txBody>
          <a:bodyPr/>
          <a:lstStyle/>
          <a:p>
            <a:pPr marL="0" indent="0">
              <a:buNone/>
            </a:pPr>
            <a:r>
              <a:rPr lang="ru-RU" smtClean="0"/>
              <a:t>	</a:t>
            </a:r>
            <a:r>
              <a:rPr lang="ru-RU" smtClean="0">
                <a:solidFill>
                  <a:schemeClr val="tx2"/>
                </a:solidFill>
              </a:rPr>
              <a:t>Их  три:</a:t>
            </a:r>
          </a:p>
          <a:p>
            <a:pPr marL="514350" indent="-514350">
              <a:buFont typeface="+mj-lt"/>
              <a:buAutoNum type="arabicPeriod"/>
            </a:pPr>
            <a:r>
              <a:rPr lang="ru-RU" smtClean="0">
                <a:solidFill>
                  <a:schemeClr val="tx2"/>
                </a:solidFill>
              </a:rPr>
              <a:t>Президентская: США, Бразилия, Чили, Замбия, Индонезия и другие – всего около 60.</a:t>
            </a:r>
          </a:p>
          <a:p>
            <a:pPr marL="514350" indent="-514350">
              <a:buFont typeface="+mj-lt"/>
              <a:buAutoNum type="arabicPeriod"/>
            </a:pPr>
            <a:endParaRPr lang="ru-RU">
              <a:solidFill>
                <a:schemeClr val="tx2"/>
              </a:solidFill>
            </a:endParaRPr>
          </a:p>
          <a:p>
            <a:pPr marL="514350" indent="-514350">
              <a:buFont typeface="+mj-lt"/>
              <a:buAutoNum type="arabicPeriod"/>
            </a:pPr>
            <a:r>
              <a:rPr lang="ru-RU" smtClean="0">
                <a:solidFill>
                  <a:schemeClr val="tx2"/>
                </a:solidFill>
              </a:rPr>
              <a:t>«Полупрезидентская» – Россия, Казахстан, Франция, Белоруссия, Республика Корея и другие – всего около 80.</a:t>
            </a:r>
          </a:p>
          <a:p>
            <a:pPr marL="514350" indent="-514350">
              <a:buFont typeface="+mj-lt"/>
              <a:buAutoNum type="arabicPeriod"/>
            </a:pPr>
            <a:endParaRPr lang="ru-RU">
              <a:solidFill>
                <a:schemeClr val="tx2"/>
              </a:solidFill>
            </a:endParaRPr>
          </a:p>
          <a:p>
            <a:pPr marL="514350" indent="-514350">
              <a:buFont typeface="+mj-lt"/>
              <a:buAutoNum type="arabicPeriod"/>
            </a:pPr>
            <a:r>
              <a:rPr lang="ru-RU" smtClean="0">
                <a:solidFill>
                  <a:schemeClr val="tx2"/>
                </a:solidFill>
              </a:rPr>
              <a:t>Парламентская – Автралия, Великобритания, Германия, Италия, Индия, Канада и другие – всего более 50.</a:t>
            </a:r>
            <a:endParaRPr lang="ru-RU">
              <a:solidFill>
                <a:schemeClr val="tx2"/>
              </a:solidFill>
            </a:endParaRPr>
          </a:p>
        </p:txBody>
      </p:sp>
      <p:sp>
        <p:nvSpPr>
          <p:cNvPr id="3" name="Заголовок 2"/>
          <p:cNvSpPr>
            <a:spLocks noGrp="1"/>
          </p:cNvSpPr>
          <p:nvPr>
            <p:ph type="title"/>
          </p:nvPr>
        </p:nvSpPr>
        <p:spPr>
          <a:xfrm>
            <a:off x="457200" y="0"/>
            <a:ext cx="8229600" cy="980728"/>
          </a:xfrm>
        </p:spPr>
        <p:txBody>
          <a:bodyPr/>
          <a:lstStyle/>
          <a:p>
            <a:r>
              <a:rPr lang="ru-RU" smtClean="0"/>
              <a:t>5. Форма распределения власти</a:t>
            </a:r>
            <a:endParaRPr lang="ru-RU"/>
          </a:p>
        </p:txBody>
      </p:sp>
    </p:spTree>
    <p:extLst>
      <p:ext uri="{BB962C8B-B14F-4D97-AF65-F5344CB8AC3E}">
        <p14:creationId xmlns="" xmlns:p14="http://schemas.microsoft.com/office/powerpoint/2010/main" val="3354969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700808"/>
            <a:ext cx="8136904" cy="4395192"/>
          </a:xfrm>
        </p:spPr>
        <p:txBody>
          <a:bodyPr/>
          <a:lstStyle/>
          <a:p>
            <a:pPr marL="114300" indent="0">
              <a:buNone/>
            </a:pPr>
            <a:r>
              <a:rPr lang="ru-RU" b="1">
                <a:solidFill>
                  <a:schemeClr val="tx2"/>
                </a:solidFill>
                <a:latin typeface="Times New Roman" pitchFamily="18" charset="0"/>
                <a:cs typeface="Times New Roman" pitchFamily="18" charset="0"/>
              </a:rPr>
              <a:t> </a:t>
            </a:r>
            <a:r>
              <a:rPr lang="ru-RU" b="1" smtClean="0">
                <a:solidFill>
                  <a:schemeClr val="tx2"/>
                </a:solidFill>
                <a:latin typeface="Times New Roman" pitchFamily="18" charset="0"/>
                <a:cs typeface="Times New Roman" pitchFamily="18" charset="0"/>
              </a:rPr>
              <a:t>   </a:t>
            </a:r>
            <a:r>
              <a:rPr lang="ru-RU"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Международный </a:t>
            </a:r>
            <a:r>
              <a:rPr lang="ru-RU" b="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геополитический конфликт</a:t>
            </a:r>
            <a:r>
              <a:rPr lang="en-US" b="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ru-RU" b="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столкновение противоположных геополитических интересов  народов (этносов), государств или объединений государств.</a:t>
            </a:r>
          </a:p>
          <a:p>
            <a:pPr marL="114300" indent="0">
              <a:buNone/>
            </a:pPr>
            <a:r>
              <a:rPr lang="ru-RU"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Международные </a:t>
            </a:r>
            <a:r>
              <a:rPr lang="ru-RU" b="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геополитические конфликты могут проявляться в форме политического, экономического, военного, </a:t>
            </a:r>
            <a:r>
              <a:rPr lang="ru-RU"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межнационального, межконфессионального</a:t>
            </a:r>
            <a:r>
              <a:rPr lang="ru-RU" b="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конфликта</a:t>
            </a:r>
            <a:r>
              <a:rPr lang="ru-RU">
                <a:solidFill>
                  <a:schemeClr val="tx2"/>
                </a:solidFill>
                <a:latin typeface="Times New Roman" pitchFamily="18" charset="0"/>
                <a:cs typeface="Times New Roman" pitchFamily="18" charset="0"/>
              </a:rPr>
              <a:t>.</a:t>
            </a:r>
            <a:endParaRPr lang="ru-RU" dirty="0">
              <a:solidFill>
                <a:schemeClr val="tx2"/>
              </a:solidFill>
              <a:latin typeface="Times New Roman" pitchFamily="18" charset="0"/>
              <a:cs typeface="Times New Roman" pitchFamily="18" charset="0"/>
            </a:endParaRPr>
          </a:p>
        </p:txBody>
      </p:sp>
      <p:sp>
        <p:nvSpPr>
          <p:cNvPr id="3" name="Заголовок 2"/>
          <p:cNvSpPr>
            <a:spLocks noGrp="1"/>
          </p:cNvSpPr>
          <p:nvPr>
            <p:ph type="title"/>
          </p:nvPr>
        </p:nvSpPr>
        <p:spPr>
          <a:xfrm>
            <a:off x="395536" y="152400"/>
            <a:ext cx="8291264" cy="1476400"/>
          </a:xfrm>
        </p:spPr>
        <p:txBody>
          <a:bodyPr>
            <a:normAutofit fontScale="90000"/>
          </a:bodyPr>
          <a:lstStyle/>
          <a:p>
            <a:r>
              <a:rPr lang="ru-RU" sz="3100" b="1" smtClean="0">
                <a:solidFill>
                  <a:schemeClr val="tx2"/>
                </a:solidFill>
                <a:effectLst>
                  <a:outerShdw blurRad="38100" dist="38100" dir="2700000" algn="tl">
                    <a:srgbClr val="000000">
                      <a:alpha val="43137"/>
                    </a:srgbClr>
                  </a:outerShdw>
                </a:effectLst>
              </a:rPr>
              <a:t>    Политическая карта мира может изменяться после появления, развития и разрешения геополитических конфликтов</a:t>
            </a:r>
            <a:r>
              <a:rPr lang="ru-RU" b="1" smtClean="0">
                <a:effectLst>
                  <a:outerShdw blurRad="38100" dist="38100" dir="2700000" algn="tl">
                    <a:srgbClr val="000000">
                      <a:alpha val="43137"/>
                    </a:srgbClr>
                  </a:outerShdw>
                </a:effectLst>
              </a:rPr>
              <a:t>.</a:t>
            </a:r>
            <a:endParaRPr lang="ru-RU" b="1">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94094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114300" indent="0">
              <a:buNone/>
            </a:pPr>
            <a:r>
              <a:rPr lang="ru-RU"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1. Стремление </a:t>
            </a:r>
            <a:r>
              <a:rPr lang="ru-RU" b="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территорий к большей самостоятельности</a:t>
            </a:r>
            <a:r>
              <a:rPr lang="ru-RU"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p>
          <a:p>
            <a:pPr marL="114300" indent="0">
              <a:buNone/>
            </a:pPr>
            <a:r>
              <a:rPr lang="ru-RU"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Таких конфликтов в мире – 52.</a:t>
            </a:r>
          </a:p>
          <a:p>
            <a:pPr marL="114300" indent="0">
              <a:buNone/>
            </a:pPr>
            <a:endParaRPr lang="ru-RU" b="1">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marL="114300" indent="0">
              <a:buNone/>
            </a:pPr>
            <a:r>
              <a:rPr lang="ru-RU"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 Борьба </a:t>
            </a:r>
            <a:r>
              <a:rPr lang="ru-RU" b="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за власть / Дефицит демократии</a:t>
            </a:r>
            <a:r>
              <a:rPr lang="ru-RU"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p>
          <a:p>
            <a:pPr marL="114300" indent="0">
              <a:buNone/>
            </a:pPr>
            <a:r>
              <a:rPr lang="ru-RU"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Таких </a:t>
            </a:r>
            <a:r>
              <a:rPr lang="ru-RU" b="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конфликтов в мире </a:t>
            </a:r>
            <a:r>
              <a:rPr lang="ru-RU"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20.</a:t>
            </a:r>
            <a:endParaRPr lang="ru-RU" b="1">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marL="571500" indent="-457200">
              <a:buFont typeface="+mj-lt"/>
              <a:buAutoNum type="arabicPeriod"/>
            </a:pPr>
            <a:endParaRPr lang="ru-RU" b="1">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marL="114300" indent="0">
              <a:buNone/>
            </a:pPr>
            <a:r>
              <a:rPr lang="ru-RU"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3. Споры </a:t>
            </a:r>
            <a:r>
              <a:rPr lang="ru-RU" b="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вокруг государственных границ.</a:t>
            </a:r>
          </a:p>
          <a:p>
            <a:pPr marL="0" indent="0">
              <a:buNone/>
            </a:pPr>
            <a:r>
              <a:rPr lang="ru-RU"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Таких </a:t>
            </a:r>
            <a:r>
              <a:rPr lang="ru-RU" b="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конфликтов в мире </a:t>
            </a:r>
            <a:r>
              <a:rPr lang="ru-RU" b="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49</a:t>
            </a:r>
            <a:r>
              <a:rPr lang="ru-RU" smtClean="0">
                <a:latin typeface="Times New Roman" pitchFamily="18" charset="0"/>
                <a:cs typeface="Times New Roman" pitchFamily="18" charset="0"/>
              </a:rPr>
              <a:t>.</a:t>
            </a:r>
            <a:endParaRPr lang="ru-RU">
              <a:latin typeface="Times New Roman" pitchFamily="18" charset="0"/>
              <a:cs typeface="Times New Roman" pitchFamily="18" charset="0"/>
            </a:endParaRPr>
          </a:p>
          <a:p>
            <a:endParaRPr lang="ru-RU"/>
          </a:p>
        </p:txBody>
      </p:sp>
      <p:sp>
        <p:nvSpPr>
          <p:cNvPr id="3" name="Заголовок 2"/>
          <p:cNvSpPr>
            <a:spLocks noGrp="1"/>
          </p:cNvSpPr>
          <p:nvPr>
            <p:ph type="title"/>
          </p:nvPr>
        </p:nvSpPr>
        <p:spPr/>
        <p:txBody>
          <a:bodyPr>
            <a:normAutofit/>
          </a:bodyPr>
          <a:lstStyle/>
          <a:p>
            <a:pPr marL="114300" indent="0"/>
            <a:r>
              <a:rPr lang="ru-RU" sz="2800" b="1">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Геополитической «почвой» разрастания таких конфликтов может быть: </a:t>
            </a:r>
            <a:endParaRPr lang="ru-RU" sz="2800" b="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387296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412776"/>
            <a:ext cx="8229600" cy="4683224"/>
          </a:xfrm>
        </p:spPr>
        <p:txBody>
          <a:bodyPr>
            <a:normAutofit lnSpcReduction="10000"/>
          </a:bodyPr>
          <a:lstStyle/>
          <a:p>
            <a:pPr marL="0" indent="0">
              <a:buNone/>
            </a:pPr>
            <a:r>
              <a:rPr lang="ru-RU" dirty="0" smtClean="0"/>
              <a:t>	</a:t>
            </a:r>
            <a:r>
              <a:rPr lang="ru-RU" dirty="0" smtClean="0">
                <a:solidFill>
                  <a:schemeClr val="tx2"/>
                </a:solidFill>
                <a:effectLst>
                  <a:outerShdw blurRad="38100" dist="38100" dir="2700000" algn="tl">
                    <a:srgbClr val="000000">
                      <a:alpha val="43137"/>
                    </a:srgbClr>
                  </a:outerShdw>
                </a:effectLst>
              </a:rPr>
              <a:t>Главными субъектами международных отношений выступают национальные государства.</a:t>
            </a:r>
          </a:p>
          <a:p>
            <a:pPr marL="0" indent="0">
              <a:buNone/>
            </a:pPr>
            <a:r>
              <a:rPr lang="ru-RU" b="1" i="1" dirty="0" smtClean="0">
                <a:solidFill>
                  <a:schemeClr val="tx2"/>
                </a:solidFill>
                <a:effectLst>
                  <a:outerShdw blurRad="38100" dist="38100" dir="2700000" algn="tl">
                    <a:srgbClr val="000000">
                      <a:alpha val="43137"/>
                    </a:srgbClr>
                  </a:outerShdw>
                </a:effectLst>
              </a:rPr>
              <a:t>	Национальные </a:t>
            </a:r>
            <a:r>
              <a:rPr lang="ru-RU" b="1" i="1" dirty="0">
                <a:solidFill>
                  <a:schemeClr val="tx2"/>
                </a:solidFill>
                <a:effectLst>
                  <a:outerShdw blurRad="38100" dist="38100" dir="2700000" algn="tl">
                    <a:srgbClr val="000000">
                      <a:alpha val="43137"/>
                    </a:srgbClr>
                  </a:outerShdw>
                </a:effectLst>
              </a:rPr>
              <a:t>государства </a:t>
            </a:r>
            <a:r>
              <a:rPr lang="ru-RU" dirty="0">
                <a:solidFill>
                  <a:schemeClr val="tx2"/>
                </a:solidFill>
                <a:effectLst>
                  <a:outerShdw blurRad="38100" dist="38100" dir="2700000" algn="tl">
                    <a:srgbClr val="000000">
                      <a:alpha val="43137"/>
                    </a:srgbClr>
                  </a:outerShdw>
                </a:effectLst>
              </a:rPr>
              <a:t>– это независимые, самостоятельные образования, главным общим признаком которых является суверенитет</a:t>
            </a:r>
            <a:r>
              <a:rPr lang="ru-RU" dirty="0" smtClean="0">
                <a:solidFill>
                  <a:schemeClr val="tx2"/>
                </a:solidFill>
                <a:effectLst>
                  <a:outerShdw blurRad="38100" dist="38100" dir="2700000" algn="tl">
                    <a:srgbClr val="000000">
                      <a:alpha val="43137"/>
                    </a:srgbClr>
                  </a:outerShdw>
                </a:effectLst>
              </a:rPr>
              <a:t>.</a:t>
            </a:r>
          </a:p>
          <a:p>
            <a:pPr marL="0" indent="0">
              <a:buNone/>
            </a:pPr>
            <a:r>
              <a:rPr lang="ru-RU" b="1" i="1" dirty="0" smtClean="0">
                <a:solidFill>
                  <a:schemeClr val="tx2"/>
                </a:solidFill>
                <a:effectLst>
                  <a:outerShdw blurRad="38100" dist="38100" dir="2700000" algn="tl">
                    <a:srgbClr val="000000">
                      <a:alpha val="43137"/>
                    </a:srgbClr>
                  </a:outerShdw>
                </a:effectLst>
              </a:rPr>
              <a:t>	Суверенитет</a:t>
            </a:r>
            <a:r>
              <a:rPr lang="ru-RU" dirty="0">
                <a:solidFill>
                  <a:schemeClr val="tx2"/>
                </a:solidFill>
                <a:effectLst>
                  <a:outerShdw blurRad="38100" dist="38100" dir="2700000" algn="tl">
                    <a:srgbClr val="000000">
                      <a:alpha val="43137"/>
                    </a:srgbClr>
                  </a:outerShdw>
                </a:effectLst>
              </a:rPr>
              <a:t> </a:t>
            </a:r>
            <a:r>
              <a:rPr lang="ru-RU" dirty="0" smtClean="0">
                <a:solidFill>
                  <a:schemeClr val="tx2"/>
                </a:solidFill>
                <a:effectLst>
                  <a:outerShdw blurRad="38100" dist="38100" dir="2700000" algn="tl">
                    <a:srgbClr val="000000">
                      <a:alpha val="43137"/>
                    </a:srgbClr>
                  </a:outerShdw>
                </a:effectLst>
              </a:rPr>
              <a:t>выражает независимость</a:t>
            </a:r>
            <a:r>
              <a:rPr lang="ru-RU" dirty="0">
                <a:solidFill>
                  <a:schemeClr val="tx2"/>
                </a:solidFill>
                <a:effectLst>
                  <a:outerShdw blurRad="38100" dist="38100" dir="2700000" algn="tl">
                    <a:srgbClr val="000000">
                      <a:alpha val="43137"/>
                    </a:srgbClr>
                  </a:outerShdw>
                </a:effectLst>
              </a:rPr>
              <a:t> </a:t>
            </a:r>
            <a:r>
              <a:rPr lang="ru-RU" dirty="0" smtClean="0">
                <a:solidFill>
                  <a:schemeClr val="tx2"/>
                </a:solidFill>
                <a:effectLst>
                  <a:outerShdw blurRad="38100" dist="38100" dir="2700000" algn="tl">
                    <a:srgbClr val="000000">
                      <a:alpha val="43137"/>
                    </a:srgbClr>
                  </a:outerShdw>
                </a:effectLst>
              </a:rPr>
              <a:t> и</a:t>
            </a:r>
            <a:r>
              <a:rPr lang="ru-RU" dirty="0">
                <a:solidFill>
                  <a:schemeClr val="tx2"/>
                </a:solidFill>
                <a:effectLst>
                  <a:outerShdw blurRad="38100" dist="38100" dir="2700000" algn="tl">
                    <a:srgbClr val="000000">
                      <a:alpha val="43137"/>
                    </a:srgbClr>
                  </a:outerShdw>
                </a:effectLst>
              </a:rPr>
              <a:t> </a:t>
            </a:r>
            <a:r>
              <a:rPr lang="ru-RU" dirty="0" smtClean="0">
                <a:solidFill>
                  <a:schemeClr val="tx2"/>
                </a:solidFill>
                <a:effectLst>
                  <a:outerShdw blurRad="38100" dist="38100" dir="2700000" algn="tl">
                    <a:srgbClr val="000000">
                      <a:alpha val="43137"/>
                    </a:srgbClr>
                  </a:outerShdw>
                </a:effectLst>
              </a:rPr>
              <a:t>верховенство</a:t>
            </a:r>
            <a:r>
              <a:rPr lang="ru-RU" dirty="0">
                <a:solidFill>
                  <a:schemeClr val="tx2"/>
                </a:solidFill>
                <a:effectLst>
                  <a:outerShdw blurRad="38100" dist="38100" dir="2700000" algn="tl">
                    <a:srgbClr val="000000">
                      <a:alpha val="43137"/>
                    </a:srgbClr>
                  </a:outerShdw>
                </a:effectLst>
              </a:rPr>
              <a:t> данного </a:t>
            </a:r>
            <a:r>
              <a:rPr lang="ru-RU" dirty="0" smtClean="0">
                <a:solidFill>
                  <a:schemeClr val="tx2"/>
                </a:solidFill>
                <a:effectLst>
                  <a:outerShdw blurRad="38100" dist="38100" dir="2700000" algn="tl">
                    <a:srgbClr val="000000">
                      <a:alpha val="43137"/>
                    </a:srgbClr>
                  </a:outerShdw>
                </a:effectLst>
              </a:rPr>
              <a:t>государства в международных отношениях.</a:t>
            </a:r>
          </a:p>
          <a:p>
            <a:pPr marL="0" indent="0">
              <a:buNone/>
            </a:pPr>
            <a:r>
              <a:rPr lang="ru-RU" i="1" dirty="0" smtClean="0">
                <a:solidFill>
                  <a:schemeClr val="tx2"/>
                </a:solidFill>
                <a:effectLst>
                  <a:outerShdw blurRad="38100" dist="38100" dir="2700000" algn="tl">
                    <a:srgbClr val="000000">
                      <a:alpha val="43137"/>
                    </a:srgbClr>
                  </a:outerShdw>
                </a:effectLst>
              </a:rPr>
              <a:t>	Суверенитет</a:t>
            </a:r>
            <a:r>
              <a:rPr lang="ru-RU" dirty="0">
                <a:solidFill>
                  <a:schemeClr val="tx2"/>
                </a:solidFill>
                <a:effectLst>
                  <a:outerShdw blurRad="38100" dist="38100" dir="2700000" algn="tl">
                    <a:srgbClr val="000000">
                      <a:alpha val="43137"/>
                    </a:srgbClr>
                  </a:outerShdw>
                </a:effectLst>
              </a:rPr>
              <a:t> включает в себе </a:t>
            </a:r>
          </a:p>
          <a:p>
            <a:pPr marL="0" indent="0">
              <a:buNone/>
            </a:pPr>
            <a:r>
              <a:rPr lang="ru-RU" dirty="0" smtClean="0">
                <a:solidFill>
                  <a:schemeClr val="tx2"/>
                </a:solidFill>
                <a:effectLst>
                  <a:outerShdw blurRad="38100" dist="38100" dir="2700000" algn="tl">
                    <a:srgbClr val="000000">
                      <a:alpha val="43137"/>
                    </a:srgbClr>
                  </a:outerShdw>
                </a:effectLst>
              </a:rPr>
              <a:t>неделимость</a:t>
            </a:r>
            <a:r>
              <a:rPr lang="ru-RU" dirty="0">
                <a:solidFill>
                  <a:schemeClr val="tx2"/>
                </a:solidFill>
                <a:effectLst>
                  <a:outerShdw blurRad="38100" dist="38100" dir="2700000" algn="tl">
                    <a:srgbClr val="000000">
                      <a:alpha val="43137"/>
                    </a:srgbClr>
                  </a:outerShdw>
                </a:effectLst>
              </a:rPr>
              <a:t> и единство территории, а так </a:t>
            </a:r>
            <a:r>
              <a:rPr lang="ru-RU" dirty="0" smtClean="0">
                <a:solidFill>
                  <a:schemeClr val="tx2"/>
                </a:solidFill>
                <a:effectLst>
                  <a:outerShdw blurRad="38100" dist="38100" dir="2700000" algn="tl">
                    <a:srgbClr val="000000">
                      <a:alpha val="43137"/>
                    </a:srgbClr>
                  </a:outerShdw>
                </a:effectLst>
              </a:rPr>
              <a:t>же невмешательство</a:t>
            </a:r>
            <a:r>
              <a:rPr lang="ru-RU" dirty="0">
                <a:solidFill>
                  <a:schemeClr val="tx2"/>
                </a:solidFill>
                <a:effectLst>
                  <a:outerShdw blurRad="38100" dist="38100" dir="2700000" algn="tl">
                    <a:srgbClr val="000000">
                      <a:alpha val="43137"/>
                    </a:srgbClr>
                  </a:outerShdw>
                </a:effectLst>
              </a:rPr>
              <a:t> во внутренние дела страны.</a:t>
            </a:r>
            <a:endParaRPr lang="ru-RU" dirty="0" smtClean="0">
              <a:solidFill>
                <a:schemeClr val="tx2"/>
              </a:solidFill>
              <a:effectLst>
                <a:outerShdw blurRad="38100" dist="38100" dir="2700000" algn="tl">
                  <a:srgbClr val="000000">
                    <a:alpha val="43137"/>
                  </a:srgbClr>
                </a:outerShdw>
              </a:effectLst>
            </a:endParaRPr>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p:txBody>
      </p:sp>
      <p:sp>
        <p:nvSpPr>
          <p:cNvPr id="3" name="Заголовок 2"/>
          <p:cNvSpPr>
            <a:spLocks noGrp="1"/>
          </p:cNvSpPr>
          <p:nvPr>
            <p:ph type="title"/>
          </p:nvPr>
        </p:nvSpPr>
        <p:spPr>
          <a:xfrm>
            <a:off x="457200" y="152400"/>
            <a:ext cx="8229600" cy="1116360"/>
          </a:xfrm>
        </p:spPr>
        <p:txBody>
          <a:bodyPr>
            <a:normAutofit fontScale="90000"/>
          </a:bodyPr>
          <a:lstStyle/>
          <a:p>
            <a:pPr algn="ctr"/>
            <a:r>
              <a:rPr lang="ru-RU" sz="4400" b="1" dirty="0" smtClean="0">
                <a:effectLst>
                  <a:outerShdw blurRad="38100" dist="38100" dir="2700000" algn="tl">
                    <a:srgbClr val="000000">
                      <a:alpha val="43137"/>
                    </a:srgbClr>
                  </a:outerShdw>
                </a:effectLst>
              </a:rPr>
              <a:t>Субъекты международных отношений</a:t>
            </a:r>
            <a:endParaRPr lang="ru-RU" dirty="0"/>
          </a:p>
        </p:txBody>
      </p:sp>
    </p:spTree>
    <p:extLst>
      <p:ext uri="{BB962C8B-B14F-4D97-AF65-F5344CB8AC3E}">
        <p14:creationId xmlns="" xmlns:p14="http://schemas.microsoft.com/office/powerpoint/2010/main" val="143041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lgn="ctr">
              <a:buNone/>
            </a:pPr>
            <a:endParaRPr lang="ru-RU" smtClean="0"/>
          </a:p>
          <a:p>
            <a:pPr marL="0" indent="0" algn="ctr">
              <a:buNone/>
            </a:pPr>
            <a:endParaRPr lang="ru-RU"/>
          </a:p>
          <a:p>
            <a:pPr marL="0" indent="0" algn="ctr">
              <a:buNone/>
            </a:pPr>
            <a:r>
              <a:rPr lang="ru-RU" sz="5400" b="1" smtClean="0">
                <a:solidFill>
                  <a:schemeClr val="tx2"/>
                </a:solidFill>
                <a:effectLst>
                  <a:outerShdw blurRad="38100" dist="38100" dir="2700000" algn="tl">
                    <a:srgbClr val="000000">
                      <a:alpha val="43137"/>
                    </a:srgbClr>
                  </a:outerShdw>
                </a:effectLst>
              </a:rPr>
              <a:t>СПАСИБО  ЗА  ВНИМАНИЕ!</a:t>
            </a:r>
            <a:endParaRPr lang="ru-RU" sz="5400" b="1">
              <a:solidFill>
                <a:schemeClr val="tx2"/>
              </a:solidFill>
              <a:effectLst>
                <a:outerShdw blurRad="38100" dist="38100" dir="2700000" algn="tl">
                  <a:srgbClr val="000000">
                    <a:alpha val="43137"/>
                  </a:srgbClr>
                </a:outerShdw>
              </a:effectLst>
            </a:endParaRPr>
          </a:p>
        </p:txBody>
      </p:sp>
      <p:sp>
        <p:nvSpPr>
          <p:cNvPr id="3" name="Заголовок 2"/>
          <p:cNvSpPr>
            <a:spLocks noGrp="1"/>
          </p:cNvSpPr>
          <p:nvPr>
            <p:ph type="title"/>
          </p:nvPr>
        </p:nvSpPr>
        <p:spPr/>
        <p:txBody>
          <a:bodyPr/>
          <a:lstStyle/>
          <a:p>
            <a:endParaRPr lang="ru-RU"/>
          </a:p>
        </p:txBody>
      </p:sp>
    </p:spTree>
    <p:extLst>
      <p:ext uri="{BB962C8B-B14F-4D97-AF65-F5344CB8AC3E}">
        <p14:creationId xmlns="" xmlns:p14="http://schemas.microsoft.com/office/powerpoint/2010/main" val="197836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260648"/>
            <a:ext cx="8856984" cy="6480720"/>
          </a:xfrm>
        </p:spPr>
        <p:txBody>
          <a:bodyPr>
            <a:noAutofit/>
          </a:bodyPr>
          <a:lstStyle/>
          <a:p>
            <a:pPr marL="777240" lvl="2" indent="0">
              <a:buNone/>
            </a:pPr>
            <a:r>
              <a:rPr lang="ru-RU" sz="2800" b="1" smtClean="0">
                <a:solidFill>
                  <a:schemeClr val="tx2"/>
                </a:solidFill>
                <a:effectLst>
                  <a:outerShdw blurRad="38100" dist="38100" dir="2700000" algn="tl">
                    <a:srgbClr val="000000">
                      <a:alpha val="43137"/>
                    </a:srgbClr>
                  </a:outerShdw>
                </a:effectLst>
              </a:rPr>
              <a:t>    Однако </a:t>
            </a:r>
            <a:r>
              <a:rPr lang="ru-RU" sz="2800" b="1" dirty="0" smtClean="0">
                <a:solidFill>
                  <a:schemeClr val="tx2"/>
                </a:solidFill>
                <a:effectLst>
                  <a:outerShdw blurRad="38100" dist="38100" dir="2700000" algn="tl">
                    <a:srgbClr val="000000">
                      <a:alpha val="43137"/>
                    </a:srgbClr>
                  </a:outerShdw>
                </a:effectLst>
              </a:rPr>
              <a:t>– в реальности – активными участниками международных отношений могут выступать:</a:t>
            </a:r>
          </a:p>
          <a:p>
            <a:pPr lvl="2">
              <a:buFont typeface="Wingdings" panose="05000000000000000000" pitchFamily="2" charset="2"/>
              <a:buChar char="Ø"/>
            </a:pPr>
            <a:r>
              <a:rPr lang="ru-RU" sz="2800" b="1">
                <a:solidFill>
                  <a:schemeClr val="tx2"/>
                </a:solidFill>
                <a:effectLst>
                  <a:outerShdw blurRad="38100" dist="38100" dir="2700000" algn="tl">
                    <a:srgbClr val="000000">
                      <a:alpha val="43137"/>
                    </a:srgbClr>
                  </a:outerShdw>
                </a:effectLst>
              </a:rPr>
              <a:t>з</a:t>
            </a:r>
            <a:r>
              <a:rPr lang="ru-RU" sz="2800" b="1" smtClean="0">
                <a:solidFill>
                  <a:schemeClr val="tx2"/>
                </a:solidFill>
                <a:effectLst>
                  <a:outerShdw blurRad="38100" dist="38100" dir="2700000" algn="tl">
                    <a:srgbClr val="000000">
                      <a:alpha val="43137"/>
                    </a:srgbClr>
                  </a:outerShdw>
                </a:effectLst>
              </a:rPr>
              <a:t>аселенные территории, которые не обладают </a:t>
            </a:r>
            <a:r>
              <a:rPr lang="ru-RU" sz="2800" b="1" dirty="0" smtClean="0">
                <a:solidFill>
                  <a:schemeClr val="tx2"/>
                </a:solidFill>
                <a:effectLst>
                  <a:outerShdw blurRad="38100" dist="38100" dir="2700000" algn="tl">
                    <a:srgbClr val="000000">
                      <a:alpha val="43137"/>
                    </a:srgbClr>
                  </a:outerShdw>
                </a:effectLst>
              </a:rPr>
              <a:t>суверенитетом (их называли и называют колониями);</a:t>
            </a:r>
          </a:p>
          <a:p>
            <a:pPr lvl="2">
              <a:buFont typeface="Wingdings" panose="05000000000000000000" pitchFamily="2" charset="2"/>
              <a:buChar char="Ø"/>
            </a:pPr>
            <a:r>
              <a:rPr lang="ru-RU" sz="2800" b="1" dirty="0">
                <a:solidFill>
                  <a:schemeClr val="tx2"/>
                </a:solidFill>
                <a:effectLst>
                  <a:outerShdw blurRad="38100" dist="38100" dir="2700000" algn="tl">
                    <a:srgbClr val="000000">
                      <a:alpha val="43137"/>
                    </a:srgbClr>
                  </a:outerShdw>
                </a:effectLst>
              </a:rPr>
              <a:t>с</a:t>
            </a:r>
            <a:r>
              <a:rPr lang="ru-RU" sz="2800" b="1" dirty="0" smtClean="0">
                <a:solidFill>
                  <a:schemeClr val="tx2"/>
                </a:solidFill>
                <a:effectLst>
                  <a:outerShdw blurRad="38100" dist="38100" dir="2700000" algn="tl">
                    <a:srgbClr val="000000">
                      <a:alpha val="43137"/>
                    </a:srgbClr>
                  </a:outerShdw>
                </a:effectLst>
              </a:rPr>
              <a:t>амопровозглашенные, но не признанные большинством мирового сообщества, государственные образования;</a:t>
            </a:r>
          </a:p>
          <a:p>
            <a:pPr lvl="2">
              <a:buFont typeface="Wingdings" panose="05000000000000000000" pitchFamily="2" charset="2"/>
              <a:buChar char="Ø"/>
            </a:pPr>
            <a:r>
              <a:rPr lang="ru-RU" sz="2800" b="1" dirty="0">
                <a:solidFill>
                  <a:schemeClr val="tx2"/>
                </a:solidFill>
                <a:effectLst>
                  <a:outerShdw blurRad="38100" dist="38100" dir="2700000" algn="tl">
                    <a:srgbClr val="000000">
                      <a:alpha val="43137"/>
                    </a:srgbClr>
                  </a:outerShdw>
                </a:effectLst>
              </a:rPr>
              <a:t>признанные большинством мирового </a:t>
            </a:r>
            <a:r>
              <a:rPr lang="ru-RU" sz="2800" b="1" dirty="0" smtClean="0">
                <a:solidFill>
                  <a:schemeClr val="tx2"/>
                </a:solidFill>
                <a:effectLst>
                  <a:outerShdw blurRad="38100" dist="38100" dir="2700000" algn="tl">
                    <a:srgbClr val="000000">
                      <a:alpha val="43137"/>
                    </a:srgbClr>
                  </a:outerShdw>
                </a:effectLst>
              </a:rPr>
              <a:t>сообщества государственные образования, не обладающие, тем не менее, в полной мере государственным </a:t>
            </a:r>
            <a:r>
              <a:rPr lang="ru-RU" sz="2800" b="1" smtClean="0">
                <a:solidFill>
                  <a:schemeClr val="tx2"/>
                </a:solidFill>
                <a:effectLst>
                  <a:outerShdw blurRad="38100" dist="38100" dir="2700000" algn="tl">
                    <a:srgbClr val="000000">
                      <a:alpha val="43137"/>
                    </a:srgbClr>
                  </a:outerShdw>
                </a:effectLst>
              </a:rPr>
              <a:t>суверенитетом.</a:t>
            </a:r>
          </a:p>
        </p:txBody>
      </p:sp>
      <p:sp>
        <p:nvSpPr>
          <p:cNvPr id="3" name="Заголовок 2"/>
          <p:cNvSpPr>
            <a:spLocks noGrp="1"/>
          </p:cNvSpPr>
          <p:nvPr>
            <p:ph type="title"/>
          </p:nvPr>
        </p:nvSpPr>
        <p:spPr>
          <a:xfrm>
            <a:off x="-756592" y="152400"/>
            <a:ext cx="504056" cy="828328"/>
          </a:xfrm>
        </p:spPr>
        <p:txBody>
          <a:bodyPr/>
          <a:lstStyle/>
          <a:p>
            <a:endParaRPr lang="ru-RU" dirty="0"/>
          </a:p>
        </p:txBody>
      </p:sp>
    </p:spTree>
    <p:extLst>
      <p:ext uri="{BB962C8B-B14F-4D97-AF65-F5344CB8AC3E}">
        <p14:creationId xmlns="" xmlns:p14="http://schemas.microsoft.com/office/powerpoint/2010/main" val="2740521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Autofit/>
          </a:bodyPr>
          <a:lstStyle/>
          <a:p>
            <a:pPr marL="365760" lvl="1" indent="0">
              <a:buNone/>
            </a:pPr>
            <a:r>
              <a:rPr lang="ru-RU" b="1" smtClean="0">
                <a:effectLst>
                  <a:outerShdw blurRad="38100" dist="38100" dir="2700000" algn="tl">
                    <a:srgbClr val="000000">
                      <a:alpha val="43137"/>
                    </a:srgbClr>
                  </a:outerShdw>
                </a:effectLst>
              </a:rPr>
              <a:t>      Такую группировку можно проводить по количественным и качественным критериям.</a:t>
            </a:r>
          </a:p>
          <a:p>
            <a:pPr marL="365760" lvl="1" indent="0">
              <a:buNone/>
            </a:pPr>
            <a:r>
              <a:rPr lang="ru-RU" b="1" smtClean="0">
                <a:effectLst>
                  <a:outerShdw blurRad="38100" dist="38100" dir="2700000" algn="tl">
                    <a:srgbClr val="000000">
                      <a:alpha val="43137"/>
                    </a:srgbClr>
                  </a:outerShdw>
                </a:effectLst>
              </a:rPr>
              <a:t>	Количественную группировку – классификацию – можно проводить по критериям:</a:t>
            </a:r>
          </a:p>
          <a:p>
            <a:pPr marL="822960" lvl="1" indent="-457200">
              <a:buFont typeface="+mj-lt"/>
              <a:buAutoNum type="arabicPeriod"/>
            </a:pPr>
            <a:r>
              <a:rPr lang="ru-RU" b="1" smtClean="0">
                <a:effectLst>
                  <a:outerShdw blurRad="38100" dist="38100" dir="2700000" algn="tl">
                    <a:srgbClr val="000000">
                      <a:alpha val="43137"/>
                    </a:srgbClr>
                  </a:outerShdw>
                </a:effectLst>
              </a:rPr>
              <a:t>Величины территории.</a:t>
            </a:r>
          </a:p>
          <a:p>
            <a:pPr marL="822960" lvl="1" indent="-457200">
              <a:buFont typeface="+mj-lt"/>
              <a:buAutoNum type="arabicPeriod"/>
            </a:pPr>
            <a:r>
              <a:rPr lang="ru-RU" b="1" smtClean="0">
                <a:effectLst>
                  <a:outerShdw blurRad="38100" dist="38100" dir="2700000" algn="tl">
                    <a:srgbClr val="000000">
                      <a:alpha val="43137"/>
                    </a:srgbClr>
                  </a:outerShdw>
                </a:effectLst>
              </a:rPr>
              <a:t>Числа жителей.</a:t>
            </a:r>
          </a:p>
          <a:p>
            <a:pPr marL="822960" lvl="1" indent="-457200">
              <a:buFont typeface="+mj-lt"/>
              <a:buAutoNum type="arabicPeriod"/>
            </a:pPr>
            <a:r>
              <a:rPr lang="ru-RU" b="1" smtClean="0">
                <a:effectLst>
                  <a:outerShdw blurRad="38100" dist="38100" dir="2700000" algn="tl">
                    <a:srgbClr val="000000">
                      <a:alpha val="43137"/>
                    </a:srgbClr>
                  </a:outerShdw>
                </a:effectLst>
              </a:rPr>
              <a:t>Размера валового внутреннего продукта.</a:t>
            </a:r>
          </a:p>
          <a:p>
            <a:pPr marL="822960" lvl="1" indent="-457200">
              <a:buFont typeface="+mj-lt"/>
              <a:buAutoNum type="arabicPeriod"/>
            </a:pPr>
            <a:r>
              <a:rPr lang="ru-RU" b="1">
                <a:effectLst>
                  <a:outerShdw blurRad="38100" dist="38100" dir="2700000" algn="tl">
                    <a:srgbClr val="000000">
                      <a:alpha val="43137"/>
                    </a:srgbClr>
                  </a:outerShdw>
                </a:effectLst>
              </a:rPr>
              <a:t>Размера валового внутреннего </a:t>
            </a:r>
            <a:r>
              <a:rPr lang="ru-RU" b="1" smtClean="0">
                <a:effectLst>
                  <a:outerShdw blurRad="38100" dist="38100" dir="2700000" algn="tl">
                    <a:srgbClr val="000000">
                      <a:alpha val="43137"/>
                    </a:srgbClr>
                  </a:outerShdw>
                </a:effectLst>
              </a:rPr>
              <a:t>продукта на душу населения.</a:t>
            </a:r>
            <a:endParaRPr lang="ru-RU" b="1">
              <a:effectLst>
                <a:outerShdw blurRad="38100" dist="38100" dir="2700000" algn="tl">
                  <a:srgbClr val="000000">
                    <a:alpha val="43137"/>
                  </a:srgbClr>
                </a:outerShdw>
              </a:effectLst>
            </a:endParaRPr>
          </a:p>
          <a:p>
            <a:pPr marL="822960" lvl="1" indent="-457200">
              <a:buFont typeface="+mj-lt"/>
              <a:buAutoNum type="arabicPeriod"/>
            </a:pPr>
            <a:r>
              <a:rPr lang="ru-RU" b="1" smtClean="0">
                <a:effectLst>
                  <a:outerShdw blurRad="38100" dist="38100" dir="2700000" algn="tl">
                    <a:srgbClr val="000000">
                      <a:alpha val="43137"/>
                    </a:srgbClr>
                  </a:outerShdw>
                </a:effectLst>
              </a:rPr>
              <a:t>Величины индекса развития человеческого потенциала.</a:t>
            </a:r>
          </a:p>
          <a:p>
            <a:pPr marL="365760" lvl="1" indent="0">
              <a:buNone/>
            </a:pPr>
            <a:r>
              <a:rPr lang="ru-RU" b="1" smtClean="0">
                <a:effectLst>
                  <a:outerShdw blurRad="38100" dist="38100" dir="2700000" algn="tl">
                    <a:srgbClr val="000000">
                      <a:alpha val="43137"/>
                    </a:srgbClr>
                  </a:outerShdw>
                </a:effectLst>
              </a:rPr>
              <a:t>И других количественных показателей.</a:t>
            </a:r>
            <a:endParaRPr lang="ru-RU" b="1">
              <a:effectLst>
                <a:outerShdw blurRad="38100" dist="38100" dir="2700000" algn="tl">
                  <a:srgbClr val="000000">
                    <a:alpha val="43137"/>
                  </a:srgbClr>
                </a:outerShdw>
              </a:effectLst>
            </a:endParaRPr>
          </a:p>
        </p:txBody>
      </p:sp>
      <p:sp>
        <p:nvSpPr>
          <p:cNvPr id="3" name="Заголовок 2"/>
          <p:cNvSpPr>
            <a:spLocks noGrp="1"/>
          </p:cNvSpPr>
          <p:nvPr>
            <p:ph type="title"/>
          </p:nvPr>
        </p:nvSpPr>
        <p:spPr>
          <a:xfrm>
            <a:off x="0" y="152400"/>
            <a:ext cx="9144000" cy="972344"/>
          </a:xfrm>
        </p:spPr>
        <p:txBody>
          <a:bodyPr>
            <a:normAutofit fontScale="90000"/>
          </a:bodyPr>
          <a:lstStyle/>
          <a:p>
            <a:pPr algn="ctr"/>
            <a:r>
              <a:rPr lang="ru-RU" smtClean="0">
                <a:effectLst>
                  <a:outerShdw blurRad="38100" dist="38100" dir="2700000" algn="tl">
                    <a:srgbClr val="000000">
                      <a:alpha val="43137"/>
                    </a:srgbClr>
                  </a:outerShdw>
                </a:effectLst>
              </a:rPr>
              <a:t>Группировка территориальных субъектов международных отношений</a:t>
            </a:r>
            <a:endParaRPr lang="ru-RU">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113847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484784"/>
            <a:ext cx="8229600" cy="4611216"/>
          </a:xfrm>
        </p:spPr>
        <p:txBody>
          <a:bodyPr>
            <a:normAutofit/>
          </a:bodyPr>
          <a:lstStyle/>
          <a:p>
            <a:pPr marL="0" indent="0">
              <a:buNone/>
            </a:pPr>
            <a:r>
              <a:rPr lang="ru-RU" sz="3200" dirty="0" smtClean="0">
                <a:solidFill>
                  <a:schemeClr val="tx2"/>
                </a:solidFill>
              </a:rPr>
              <a:t>К ним относятся:</a:t>
            </a:r>
          </a:p>
          <a:p>
            <a:pPr marL="514350" indent="-514350">
              <a:buFont typeface="+mj-lt"/>
              <a:buAutoNum type="arabicPeriod"/>
            </a:pPr>
            <a:r>
              <a:rPr lang="ru-RU" sz="3200" dirty="0" smtClean="0">
                <a:solidFill>
                  <a:schemeClr val="tx2"/>
                </a:solidFill>
              </a:rPr>
              <a:t>Наличие суверенитета.</a:t>
            </a:r>
          </a:p>
          <a:p>
            <a:pPr marL="514350" indent="-514350">
              <a:buFont typeface="+mj-lt"/>
              <a:buAutoNum type="arabicPeriod"/>
            </a:pPr>
            <a:r>
              <a:rPr lang="ru-RU" sz="3200" dirty="0" smtClean="0">
                <a:solidFill>
                  <a:schemeClr val="tx2"/>
                </a:solidFill>
              </a:rPr>
              <a:t>Политический режим.</a:t>
            </a:r>
          </a:p>
          <a:p>
            <a:pPr marL="514350" indent="-514350">
              <a:buFont typeface="+mj-lt"/>
              <a:buAutoNum type="arabicPeriod"/>
            </a:pPr>
            <a:r>
              <a:rPr lang="ru-RU" sz="3200" dirty="0" smtClean="0">
                <a:solidFill>
                  <a:schemeClr val="tx2"/>
                </a:solidFill>
              </a:rPr>
              <a:t>Форма правления.</a:t>
            </a:r>
          </a:p>
          <a:p>
            <a:pPr marL="514350" indent="-514350">
              <a:buFont typeface="+mj-lt"/>
              <a:buAutoNum type="arabicPeriod"/>
            </a:pPr>
            <a:r>
              <a:rPr lang="ru-RU" sz="3200" dirty="0" smtClean="0">
                <a:solidFill>
                  <a:schemeClr val="tx2"/>
                </a:solidFill>
              </a:rPr>
              <a:t>Политико-территориальное устройство.</a:t>
            </a:r>
          </a:p>
          <a:p>
            <a:pPr marL="514350" indent="-514350">
              <a:buFont typeface="+mj-lt"/>
              <a:buAutoNum type="arabicPeriod"/>
            </a:pPr>
            <a:r>
              <a:rPr lang="ru-RU" sz="3200" dirty="0" smtClean="0">
                <a:solidFill>
                  <a:schemeClr val="tx2"/>
                </a:solidFill>
              </a:rPr>
              <a:t>Форма распределения власти.</a:t>
            </a:r>
          </a:p>
        </p:txBody>
      </p:sp>
      <p:sp>
        <p:nvSpPr>
          <p:cNvPr id="3" name="Заголовок 2"/>
          <p:cNvSpPr>
            <a:spLocks noGrp="1"/>
          </p:cNvSpPr>
          <p:nvPr>
            <p:ph type="title"/>
          </p:nvPr>
        </p:nvSpPr>
        <p:spPr>
          <a:xfrm>
            <a:off x="457200" y="152400"/>
            <a:ext cx="8686800" cy="1219200"/>
          </a:xfrm>
        </p:spPr>
        <p:txBody>
          <a:bodyPr>
            <a:normAutofit fontScale="90000"/>
          </a:bodyPr>
          <a:lstStyle/>
          <a:p>
            <a:pPr algn="ctr"/>
            <a:r>
              <a:rPr lang="ru-RU" smtClean="0">
                <a:effectLst>
                  <a:outerShdw blurRad="38100" dist="38100" dir="2700000" algn="tl">
                    <a:srgbClr val="000000">
                      <a:alpha val="43137"/>
                    </a:srgbClr>
                  </a:outerShdw>
                </a:effectLst>
              </a:rPr>
              <a:t>Качественные </a:t>
            </a:r>
            <a:r>
              <a:rPr lang="ru-RU">
                <a:effectLst>
                  <a:outerShdw blurRad="38100" dist="38100" dir="2700000" algn="tl">
                    <a:srgbClr val="000000">
                      <a:alpha val="43137"/>
                    </a:srgbClr>
                  </a:outerShdw>
                </a:effectLst>
              </a:rPr>
              <a:t> </a:t>
            </a:r>
            <a:r>
              <a:rPr lang="ru-RU" smtClean="0">
                <a:effectLst>
                  <a:outerShdw blurRad="38100" dist="38100" dir="2700000" algn="tl">
                    <a:srgbClr val="000000">
                      <a:alpha val="43137"/>
                    </a:srgbClr>
                  </a:outerShdw>
                </a:effectLst>
              </a:rPr>
              <a:t>критерии</a:t>
            </a:r>
            <a:r>
              <a:rPr lang="ru-RU" smtClean="0"/>
              <a:t/>
            </a:r>
            <a:br>
              <a:rPr lang="ru-RU" smtClean="0"/>
            </a:br>
            <a:r>
              <a:rPr lang="ru-RU" smtClean="0">
                <a:effectLst>
                  <a:outerShdw blurRad="38100" dist="38100" dir="2700000" algn="tl">
                    <a:srgbClr val="000000">
                      <a:alpha val="43137"/>
                    </a:srgbClr>
                  </a:outerShdw>
                </a:effectLst>
              </a:rPr>
              <a:t>субъектов международных </a:t>
            </a:r>
            <a:r>
              <a:rPr lang="ru-RU" smtClean="0">
                <a:effectLst/>
              </a:rPr>
              <a:t>отношений</a:t>
            </a:r>
            <a:endParaRPr lang="ru-RU" dirty="0">
              <a:effectLst/>
            </a:endParaRPr>
          </a:p>
        </p:txBody>
      </p:sp>
    </p:spTree>
    <p:extLst>
      <p:ext uri="{BB962C8B-B14F-4D97-AF65-F5344CB8AC3E}">
        <p14:creationId xmlns="" xmlns:p14="http://schemas.microsoft.com/office/powerpoint/2010/main" val="3026245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ФПК\Политическая карта мира\1013680857.jpg"/>
          <p:cNvPicPr>
            <a:picLocks noChangeAspect="1" noChangeArrowheads="1"/>
          </p:cNvPicPr>
          <p:nvPr/>
        </p:nvPicPr>
        <p:blipFill rotWithShape="1">
          <a:blip r:embed="rId2" cstate="email"/>
          <a:srcRect/>
          <a:stretch/>
        </p:blipFill>
        <p:spPr bwMode="auto">
          <a:xfrm>
            <a:off x="-307282" y="620688"/>
            <a:ext cx="9721080" cy="6336704"/>
          </a:xfrm>
          <a:prstGeom prst="rect">
            <a:avLst/>
          </a:prstGeom>
          <a:noFill/>
        </p:spPr>
      </p:pic>
      <p:sp>
        <p:nvSpPr>
          <p:cNvPr id="5" name="Прямоугольник 4"/>
          <p:cNvSpPr/>
          <p:nvPr/>
        </p:nvSpPr>
        <p:spPr>
          <a:xfrm>
            <a:off x="-170389" y="4184"/>
            <a:ext cx="9308477" cy="369332"/>
          </a:xfrm>
          <a:prstGeom prst="rect">
            <a:avLst/>
          </a:prstGeom>
        </p:spPr>
        <p:txBody>
          <a:bodyPr wrap="square">
            <a:spAutoFit/>
          </a:bodyPr>
          <a:lstStyle/>
          <a:p>
            <a:pPr algn="ctr"/>
            <a:r>
              <a:rPr lang="ru-RU"/>
              <a:t>. </a:t>
            </a:r>
            <a:endParaRPr lang="ru-RU" sz="3200" b="1">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73002" y="4184"/>
            <a:ext cx="9252520" cy="1261884"/>
          </a:xfrm>
          <a:prstGeom prst="rect">
            <a:avLst/>
          </a:prstGeom>
          <a:noFill/>
        </p:spPr>
        <p:txBody>
          <a:bodyPr wrap="square" rtlCol="0">
            <a:spAutoFit/>
          </a:bodyPr>
          <a:lstStyle/>
          <a:p>
            <a:pPr marL="457200" indent="-457200" algn="ctr">
              <a:buAutoNum type="arabicPeriod"/>
            </a:pPr>
            <a:r>
              <a:rPr lang="ru-RU" sz="2800" b="1" dirty="0" smtClean="0">
                <a:effectLst>
                  <a:outerShdw blurRad="38100" dist="38100" dir="2700000" algn="tl">
                    <a:srgbClr val="000000">
                      <a:alpha val="43137"/>
                    </a:srgbClr>
                  </a:outerShdw>
                </a:effectLst>
              </a:rPr>
              <a:t>Наличие суверенитета. </a:t>
            </a:r>
          </a:p>
          <a:p>
            <a:pPr marL="457200" indent="-457200" algn="ctr"/>
            <a:r>
              <a:rPr lang="ru-RU" sz="2800" b="1" dirty="0" smtClean="0">
                <a:solidFill>
                  <a:srgbClr val="7030A0"/>
                </a:solidFill>
                <a:effectLst>
                  <a:outerShdw blurRad="38100" dist="38100" dir="2700000" algn="tl">
                    <a:srgbClr val="000000">
                      <a:alpha val="43137"/>
                    </a:srgbClr>
                  </a:outerShdw>
                </a:effectLst>
              </a:rPr>
              <a:t>1.1.Суверенных государств – членов ООН в мире 193</a:t>
            </a:r>
            <a:r>
              <a:rPr lang="ru-RU" sz="2000" b="1" dirty="0" smtClean="0">
                <a:solidFill>
                  <a:schemeClr val="tx2"/>
                </a:solidFill>
                <a:effectLst>
                  <a:outerShdw blurRad="38100" dist="38100" dir="2700000" algn="tl">
                    <a:srgbClr val="000000">
                      <a:alpha val="43137"/>
                    </a:srgbClr>
                  </a:outerShdw>
                </a:effectLst>
              </a:rPr>
              <a:t>.</a:t>
            </a:r>
          </a:p>
          <a:p>
            <a:pPr marL="457200" indent="-457200" algn="ctr"/>
            <a:r>
              <a:rPr lang="ru-RU" sz="2000" b="1" dirty="0" smtClean="0">
                <a:effectLst>
                  <a:outerShdw blurRad="38100" dist="38100" dir="2700000" algn="tl">
                    <a:srgbClr val="000000">
                      <a:alpha val="43137"/>
                    </a:srgbClr>
                  </a:outerShdw>
                </a:effectLst>
              </a:rPr>
              <a:t>  </a:t>
            </a:r>
            <a:endParaRPr lang="ru-RU" sz="20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595103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88640"/>
            <a:ext cx="8229600" cy="5907360"/>
          </a:xfrm>
        </p:spPr>
        <p:txBody>
          <a:bodyPr/>
          <a:lstStyle/>
          <a:p>
            <a:pPr>
              <a:buNone/>
            </a:pPr>
            <a:endParaRPr lang="ru-RU" dirty="0" smtClean="0"/>
          </a:p>
          <a:p>
            <a:pPr>
              <a:buNone/>
            </a:pPr>
            <a:endParaRPr lang="ru-RU" dirty="0" smtClean="0"/>
          </a:p>
          <a:p>
            <a:pPr>
              <a:buNone/>
            </a:pPr>
            <a:r>
              <a:rPr lang="ru-RU" b="1" dirty="0" smtClean="0">
                <a:solidFill>
                  <a:schemeClr val="tx2"/>
                </a:solidFill>
                <a:effectLst>
                  <a:outerShdw blurRad="38100" dist="38100" dir="2700000" algn="tl">
                    <a:srgbClr val="000000">
                      <a:alpha val="43137"/>
                    </a:srgbClr>
                  </a:outerShdw>
                </a:effectLst>
              </a:rPr>
              <a:t>1.2. Ватикан и Палестина* в ООН имеют статус наблюдателя.</a:t>
            </a:r>
          </a:p>
          <a:p>
            <a:pPr>
              <a:buNone/>
            </a:pPr>
            <a:r>
              <a:rPr lang="ru-RU" b="1" dirty="0" smtClean="0">
                <a:solidFill>
                  <a:schemeClr val="tx2"/>
                </a:solidFill>
                <a:effectLst>
                  <a:outerShdw blurRad="38100" dist="38100" dir="2700000" algn="tl">
                    <a:srgbClr val="000000">
                      <a:alpha val="43137"/>
                    </a:srgbClr>
                  </a:outerShdw>
                </a:effectLst>
              </a:rPr>
              <a:t>*Фактически Государство Палестина (     )не обладает реальным суверенитетом – поскольку часть государственных органов не сформирована. Государство состоит из двух, разделенных территорией Израиля, участков, которые контролируют долгое время враждовавшие между собой военно-политические организации</a:t>
            </a:r>
            <a:r>
              <a:rPr lang="ru-RU" b="1" dirty="0" smtClean="0">
                <a:effectLst>
                  <a:outerShdw blurRad="38100" dist="38100" dir="2700000" algn="tl">
                    <a:srgbClr val="000000">
                      <a:alpha val="43137"/>
                    </a:srgbClr>
                  </a:outerShdw>
                </a:effectLst>
              </a:rPr>
              <a:t>.</a:t>
            </a:r>
            <a:endParaRPr lang="ru-RU" b="1" dirty="0">
              <a:effectLst>
                <a:outerShdw blurRad="38100" dist="38100" dir="2700000" algn="tl">
                  <a:srgbClr val="000000">
                    <a:alpha val="43137"/>
                  </a:srgbClr>
                </a:outerShdw>
              </a:effectLst>
            </a:endParaRPr>
          </a:p>
        </p:txBody>
      </p:sp>
      <p:sp>
        <p:nvSpPr>
          <p:cNvPr id="3" name="Заголовок 2"/>
          <p:cNvSpPr>
            <a:spLocks noGrp="1"/>
          </p:cNvSpPr>
          <p:nvPr>
            <p:ph type="title"/>
          </p:nvPr>
        </p:nvSpPr>
        <p:spPr>
          <a:xfrm>
            <a:off x="457200" y="152400"/>
            <a:ext cx="8229600" cy="180256"/>
          </a:xfrm>
        </p:spPr>
        <p:txBody>
          <a:bodyPr>
            <a:normAutofit fontScale="90000"/>
          </a:bodyPr>
          <a:lstStyle/>
          <a:p>
            <a:endParaRPr lang="ru-RU" dirty="0"/>
          </a:p>
        </p:txBody>
      </p:sp>
      <p:sp>
        <p:nvSpPr>
          <p:cNvPr id="4" name="5-конечная звезда 3"/>
          <p:cNvSpPr/>
          <p:nvPr/>
        </p:nvSpPr>
        <p:spPr>
          <a:xfrm>
            <a:off x="6300192" y="2060848"/>
            <a:ext cx="360040" cy="28803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124744"/>
            <a:ext cx="9144000" cy="5544616"/>
          </a:xfrm>
        </p:spPr>
        <p:txBody>
          <a:bodyPr>
            <a:normAutofit fontScale="92500" lnSpcReduction="20000"/>
          </a:bodyPr>
          <a:lstStyle/>
          <a:p>
            <a:pPr>
              <a:buNone/>
            </a:pPr>
            <a:r>
              <a:rPr lang="ru-RU" smtClean="0">
                <a:solidFill>
                  <a:schemeClr val="tx2"/>
                </a:solidFill>
              </a:rPr>
              <a:t>		</a:t>
            </a:r>
            <a:r>
              <a:rPr lang="ru-RU" b="1" smtClean="0">
                <a:solidFill>
                  <a:schemeClr val="tx2"/>
                </a:solidFill>
                <a:effectLst>
                  <a:outerShdw blurRad="38100" dist="38100" dir="2700000" algn="tl">
                    <a:srgbClr val="000000">
                      <a:alpha val="43137"/>
                    </a:srgbClr>
                  </a:outerShdw>
                </a:effectLst>
              </a:rPr>
              <a:t>1.4</a:t>
            </a:r>
            <a:r>
              <a:rPr lang="ru-RU" b="1" dirty="0" smtClean="0">
                <a:solidFill>
                  <a:schemeClr val="tx2"/>
                </a:solidFill>
                <a:effectLst>
                  <a:outerShdw blurRad="38100" dist="38100" dir="2700000" algn="tl">
                    <a:srgbClr val="000000">
                      <a:alpha val="43137"/>
                    </a:srgbClr>
                  </a:outerShdw>
                </a:effectLst>
              </a:rPr>
              <a:t>. Самопровозглашенные, но не признанные большинством мирового сообщества государства (    ):</a:t>
            </a:r>
          </a:p>
          <a:p>
            <a:pPr marL="514350" indent="-514350">
              <a:buFont typeface="+mj-lt"/>
              <a:buAutoNum type="arabicPeriod"/>
            </a:pPr>
            <a:r>
              <a:rPr lang="ru-RU" b="1" dirty="0" err="1" smtClean="0">
                <a:solidFill>
                  <a:schemeClr val="tx2"/>
                </a:solidFill>
                <a:effectLst>
                  <a:outerShdw blurRad="38100" dist="38100" dir="2700000" algn="tl">
                    <a:srgbClr val="000000">
                      <a:alpha val="43137"/>
                    </a:srgbClr>
                  </a:outerShdw>
                </a:effectLst>
              </a:rPr>
              <a:t>Азад</a:t>
            </a:r>
            <a:r>
              <a:rPr lang="ru-RU" b="1" dirty="0" smtClean="0">
                <a:solidFill>
                  <a:schemeClr val="tx2"/>
                </a:solidFill>
                <a:effectLst>
                  <a:outerShdw blurRad="38100" dist="38100" dir="2700000" algn="tl">
                    <a:srgbClr val="000000">
                      <a:alpha val="43137"/>
                    </a:srgbClr>
                  </a:outerShdw>
                </a:effectLst>
              </a:rPr>
              <a:t> Кашмир</a:t>
            </a:r>
          </a:p>
          <a:p>
            <a:pPr marL="514350" indent="-514350">
              <a:buFont typeface="+mj-lt"/>
              <a:buAutoNum type="arabicPeriod"/>
            </a:pPr>
            <a:r>
              <a:rPr lang="ru-RU" b="1" dirty="0" smtClean="0">
                <a:solidFill>
                  <a:schemeClr val="tx2"/>
                </a:solidFill>
                <a:effectLst>
                  <a:outerShdw blurRad="38100" dist="38100" dir="2700000" algn="tl">
                    <a:srgbClr val="000000">
                      <a:alpha val="43137"/>
                    </a:srgbClr>
                  </a:outerShdw>
                </a:effectLst>
              </a:rPr>
              <a:t>Донецкая народная республика</a:t>
            </a:r>
          </a:p>
          <a:p>
            <a:pPr marL="514350" indent="-514350">
              <a:buFont typeface="+mj-lt"/>
              <a:buAutoNum type="arabicPeriod"/>
            </a:pPr>
            <a:r>
              <a:rPr lang="ru-RU" b="1" dirty="0" smtClean="0">
                <a:solidFill>
                  <a:schemeClr val="tx2"/>
                </a:solidFill>
                <a:effectLst>
                  <a:outerShdw blurRad="38100" dist="38100" dir="2700000" algn="tl">
                    <a:srgbClr val="000000">
                      <a:alpha val="43137"/>
                    </a:srgbClr>
                  </a:outerShdw>
                </a:effectLst>
              </a:rPr>
              <a:t>Китайская Республика (Тайвань)</a:t>
            </a:r>
          </a:p>
          <a:p>
            <a:pPr marL="514350" indent="-514350">
              <a:buFont typeface="+mj-lt"/>
              <a:buAutoNum type="arabicPeriod"/>
            </a:pPr>
            <a:r>
              <a:rPr lang="ru-RU" b="1" dirty="0" smtClean="0">
                <a:solidFill>
                  <a:schemeClr val="tx2"/>
                </a:solidFill>
                <a:effectLst>
                  <a:outerShdw blurRad="38100" dist="38100" dir="2700000" algn="tl">
                    <a:srgbClr val="000000">
                      <a:alpha val="43137"/>
                    </a:srgbClr>
                  </a:outerShdw>
                </a:effectLst>
              </a:rPr>
              <a:t>Каталония</a:t>
            </a:r>
          </a:p>
          <a:p>
            <a:pPr marL="514350" indent="-514350">
              <a:buFont typeface="+mj-lt"/>
              <a:buAutoNum type="arabicPeriod"/>
            </a:pPr>
            <a:r>
              <a:rPr lang="ru-RU" b="1" dirty="0" smtClean="0">
                <a:solidFill>
                  <a:schemeClr val="tx2"/>
                </a:solidFill>
                <a:effectLst>
                  <a:outerShdw blurRad="38100" dist="38100" dir="2700000" algn="tl">
                    <a:srgbClr val="000000">
                      <a:alpha val="43137"/>
                    </a:srgbClr>
                  </a:outerShdw>
                </a:effectLst>
              </a:rPr>
              <a:t>Луганская Народная </a:t>
            </a:r>
            <a:r>
              <a:rPr lang="ru-RU" b="1" dirty="0">
                <a:solidFill>
                  <a:schemeClr val="tx2"/>
                </a:solidFill>
                <a:effectLst>
                  <a:outerShdw blurRad="38100" dist="38100" dir="2700000" algn="tl">
                    <a:srgbClr val="000000">
                      <a:alpha val="43137"/>
                    </a:srgbClr>
                  </a:outerShdw>
                </a:effectLst>
              </a:rPr>
              <a:t>Р</a:t>
            </a:r>
            <a:r>
              <a:rPr lang="ru-RU" b="1" dirty="0" smtClean="0">
                <a:solidFill>
                  <a:schemeClr val="tx2"/>
                </a:solidFill>
                <a:effectLst>
                  <a:outerShdw blurRad="38100" dist="38100" dir="2700000" algn="tl">
                    <a:srgbClr val="000000">
                      <a:alpha val="43137"/>
                    </a:srgbClr>
                  </a:outerShdw>
                </a:effectLst>
              </a:rPr>
              <a:t>еспублика</a:t>
            </a:r>
          </a:p>
          <a:p>
            <a:pPr marL="514350" indent="-514350">
              <a:buFont typeface="+mj-lt"/>
              <a:buAutoNum type="arabicPeriod"/>
            </a:pPr>
            <a:r>
              <a:rPr lang="ru-RU" b="1" dirty="0" smtClean="0">
                <a:solidFill>
                  <a:schemeClr val="tx2"/>
                </a:solidFill>
                <a:effectLst>
                  <a:outerShdw blurRad="38100" dist="38100" dir="2700000" algn="tl">
                    <a:srgbClr val="000000">
                      <a:alpha val="43137"/>
                    </a:srgbClr>
                  </a:outerShdw>
                </a:effectLst>
              </a:rPr>
              <a:t>Нагорно-Карабахская Республика</a:t>
            </a:r>
          </a:p>
          <a:p>
            <a:pPr marL="514350" indent="-514350">
              <a:buFont typeface="+mj-lt"/>
              <a:buAutoNum type="arabicPeriod"/>
            </a:pPr>
            <a:r>
              <a:rPr lang="ru-RU" b="1" dirty="0" smtClean="0">
                <a:solidFill>
                  <a:schemeClr val="tx2"/>
                </a:solidFill>
                <a:effectLst>
                  <a:outerShdw blurRad="38100" dist="38100" dir="2700000" algn="tl">
                    <a:srgbClr val="000000">
                      <a:alpha val="43137"/>
                    </a:srgbClr>
                  </a:outerShdw>
                </a:effectLst>
              </a:rPr>
              <a:t>Приднестровская Молдавская Республика</a:t>
            </a:r>
          </a:p>
          <a:p>
            <a:pPr marL="514350" indent="-514350">
              <a:buFont typeface="+mj-lt"/>
              <a:buAutoNum type="arabicPeriod"/>
            </a:pPr>
            <a:r>
              <a:rPr lang="ru-RU" b="1" dirty="0" smtClean="0">
                <a:solidFill>
                  <a:schemeClr val="tx2"/>
                </a:solidFill>
                <a:effectLst>
                  <a:outerShdw blurRad="38100" dist="38100" dir="2700000" algn="tl">
                    <a:srgbClr val="000000">
                      <a:alpha val="43137"/>
                    </a:srgbClr>
                  </a:outerShdw>
                </a:effectLst>
              </a:rPr>
              <a:t>Республика Абхазия</a:t>
            </a:r>
          </a:p>
          <a:p>
            <a:pPr marL="514350" indent="-514350">
              <a:buFont typeface="+mj-lt"/>
              <a:buAutoNum type="arabicPeriod"/>
            </a:pPr>
            <a:r>
              <a:rPr lang="ru-RU" b="1" dirty="0" smtClean="0">
                <a:solidFill>
                  <a:schemeClr val="tx2"/>
                </a:solidFill>
                <a:effectLst>
                  <a:outerShdw blurRad="38100" dist="38100" dir="2700000" algn="tl">
                    <a:srgbClr val="000000">
                      <a:alpha val="43137"/>
                    </a:srgbClr>
                  </a:outerShdw>
                </a:effectLst>
              </a:rPr>
              <a:t>Республика Косово</a:t>
            </a:r>
          </a:p>
          <a:p>
            <a:pPr marL="514350" indent="-514350">
              <a:buFont typeface="+mj-lt"/>
              <a:buAutoNum type="arabicPeriod"/>
            </a:pPr>
            <a:r>
              <a:rPr lang="ru-RU" b="1" dirty="0" smtClean="0">
                <a:solidFill>
                  <a:schemeClr val="tx2"/>
                </a:solidFill>
                <a:effectLst>
                  <a:outerShdw blurRad="38100" dist="38100" dir="2700000" algn="tl">
                    <a:srgbClr val="000000">
                      <a:alpha val="43137"/>
                    </a:srgbClr>
                  </a:outerShdw>
                </a:effectLst>
              </a:rPr>
              <a:t>Республика </a:t>
            </a:r>
            <a:r>
              <a:rPr lang="ru-RU" b="1" dirty="0">
                <a:solidFill>
                  <a:schemeClr val="tx2"/>
                </a:solidFill>
                <a:effectLst>
                  <a:outerShdw blurRad="38100" dist="38100" dir="2700000" algn="tl">
                    <a:srgbClr val="000000">
                      <a:alpha val="43137"/>
                    </a:srgbClr>
                  </a:outerShdw>
                </a:effectLst>
              </a:rPr>
              <a:t>Южная </a:t>
            </a:r>
            <a:r>
              <a:rPr lang="ru-RU" b="1" dirty="0" smtClean="0">
                <a:solidFill>
                  <a:schemeClr val="tx2"/>
                </a:solidFill>
                <a:effectLst>
                  <a:outerShdw blurRad="38100" dist="38100" dir="2700000" algn="tl">
                    <a:srgbClr val="000000">
                      <a:alpha val="43137"/>
                    </a:srgbClr>
                  </a:outerShdw>
                </a:effectLst>
              </a:rPr>
              <a:t>Осетия</a:t>
            </a:r>
          </a:p>
          <a:p>
            <a:pPr marL="514350" indent="-514350">
              <a:buFont typeface="+mj-lt"/>
              <a:buAutoNum type="arabicPeriod"/>
            </a:pPr>
            <a:r>
              <a:rPr lang="ru-RU" b="1" dirty="0" smtClean="0">
                <a:solidFill>
                  <a:schemeClr val="tx2"/>
                </a:solidFill>
                <a:effectLst>
                  <a:outerShdw blurRad="38100" dist="38100" dir="2700000" algn="tl">
                    <a:srgbClr val="000000">
                      <a:alpha val="43137"/>
                    </a:srgbClr>
                  </a:outerShdw>
                </a:effectLst>
              </a:rPr>
              <a:t>Сомалиленд </a:t>
            </a:r>
          </a:p>
          <a:p>
            <a:pPr marL="514350" indent="-514350">
              <a:buFont typeface="+mj-lt"/>
              <a:buAutoNum type="arabicPeriod"/>
            </a:pPr>
            <a:r>
              <a:rPr lang="ru-RU" b="1" dirty="0" smtClean="0">
                <a:solidFill>
                  <a:schemeClr val="tx2"/>
                </a:solidFill>
                <a:effectLst>
                  <a:outerShdw blurRad="38100" dist="38100" dir="2700000" algn="tl">
                    <a:srgbClr val="000000">
                      <a:alpha val="43137"/>
                    </a:srgbClr>
                  </a:outerShdw>
                </a:effectLst>
              </a:rPr>
              <a:t>Турецкая </a:t>
            </a:r>
            <a:r>
              <a:rPr lang="ru-RU" b="1" dirty="0">
                <a:solidFill>
                  <a:schemeClr val="tx2"/>
                </a:solidFill>
                <a:effectLst>
                  <a:outerShdw blurRad="38100" dist="38100" dir="2700000" algn="tl">
                    <a:srgbClr val="000000">
                      <a:alpha val="43137"/>
                    </a:srgbClr>
                  </a:outerShdw>
                </a:effectLst>
              </a:rPr>
              <a:t>Республика Северного Кипра</a:t>
            </a:r>
          </a:p>
          <a:p>
            <a:pPr marL="514350" indent="-514350">
              <a:buFont typeface="+mj-lt"/>
              <a:buAutoNum type="arabicPeriod"/>
            </a:pPr>
            <a:endParaRPr lang="ru-RU" dirty="0">
              <a:solidFill>
                <a:schemeClr val="tx2"/>
              </a:solidFill>
            </a:endParaRPr>
          </a:p>
        </p:txBody>
      </p:sp>
      <p:sp>
        <p:nvSpPr>
          <p:cNvPr id="3" name="Заголовок 2"/>
          <p:cNvSpPr>
            <a:spLocks noGrp="1"/>
          </p:cNvSpPr>
          <p:nvPr>
            <p:ph type="title"/>
          </p:nvPr>
        </p:nvSpPr>
        <p:spPr>
          <a:xfrm>
            <a:off x="0" y="0"/>
            <a:ext cx="9144000" cy="1124744"/>
          </a:xfrm>
        </p:spPr>
        <p:txBody>
          <a:bodyPr>
            <a:noAutofit/>
          </a:bodyPr>
          <a:lstStyle/>
          <a:p>
            <a:r>
              <a:rPr lang="ru-RU" sz="2400" smtClean="0">
                <a:solidFill>
                  <a:schemeClr val="tx2"/>
                </a:solidFill>
                <a:effectLst/>
              </a:rPr>
              <a:t>	</a:t>
            </a:r>
            <a:r>
              <a:rPr lang="ru-RU" sz="2400" b="1" smtClean="0">
                <a:solidFill>
                  <a:schemeClr val="tx2"/>
                </a:solidFill>
                <a:effectLst>
                  <a:outerShdw blurRad="38100" dist="38100" dir="2700000" algn="tl">
                    <a:srgbClr val="000000">
                      <a:alpha val="43137"/>
                    </a:srgbClr>
                  </a:outerShdw>
                </a:effectLst>
              </a:rPr>
              <a:t>1.3</a:t>
            </a:r>
            <a:r>
              <a:rPr lang="ru-RU" sz="2400" b="1" dirty="0" smtClean="0">
                <a:solidFill>
                  <a:schemeClr val="tx2"/>
                </a:solidFill>
                <a:effectLst>
                  <a:outerShdw blurRad="38100" dist="38100" dir="2700000" algn="tl">
                    <a:srgbClr val="000000">
                      <a:alpha val="43137"/>
                    </a:srgbClr>
                  </a:outerShdw>
                </a:effectLst>
              </a:rPr>
              <a:t>. Западная Сахара  (       )(Сахарская Арабская Демократическая Республика ) - контролирует лишь малую часть своей заявленной территории </a:t>
            </a:r>
            <a:endParaRPr lang="ru-RU" sz="2400" b="1" dirty="0">
              <a:effectLst>
                <a:outerShdw blurRad="38100" dist="38100" dir="2700000" algn="tl">
                  <a:srgbClr val="000000">
                    <a:alpha val="43137"/>
                  </a:srgbClr>
                </a:outerShdw>
              </a:effectLst>
            </a:endParaRPr>
          </a:p>
        </p:txBody>
      </p:sp>
      <p:sp>
        <p:nvSpPr>
          <p:cNvPr id="4" name="Прямоугольник 3"/>
          <p:cNvSpPr/>
          <p:nvPr/>
        </p:nvSpPr>
        <p:spPr>
          <a:xfrm>
            <a:off x="3851920" y="103151"/>
            <a:ext cx="216024"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7380312" y="1484784"/>
            <a:ext cx="288032" cy="28803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856</TotalTime>
  <Words>610</Words>
  <Application>Microsoft Office PowerPoint</Application>
  <PresentationFormat>Экран (4:3)</PresentationFormat>
  <Paragraphs>212</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Бумажная</vt:lpstr>
      <vt:lpstr>СОВРЕМЕННАЯ  ПОЛИТИЧЕСКАЯ  КАРТА  МИРА</vt:lpstr>
      <vt:lpstr>Определение политической карты мира</vt:lpstr>
      <vt:lpstr>Субъекты международных отношений</vt:lpstr>
      <vt:lpstr>Слайд 4</vt:lpstr>
      <vt:lpstr>Группировка территориальных субъектов международных отношений</vt:lpstr>
      <vt:lpstr>Качественные  критерии субъектов международных отношений</vt:lpstr>
      <vt:lpstr>Слайд 7</vt:lpstr>
      <vt:lpstr>Слайд 8</vt:lpstr>
      <vt:lpstr> 1.3. Западная Сахара  (       )(Сахарская Арабская Демократическая Республика ) - контролирует лишь малую часть своей заявленной территории </vt:lpstr>
      <vt:lpstr>Слайд 10</vt:lpstr>
      <vt:lpstr>Слайд 11</vt:lpstr>
      <vt:lpstr>1.9. Национальные  сектора  Антарктики.</vt:lpstr>
      <vt:lpstr>2. Политический режим</vt:lpstr>
      <vt:lpstr>   Эта организации ежегодно публикует доклады, в которых делит страны на: «несвободные» (красный цвет),  «частично свободные» (желтый), «свободные» (зеленый). Организацию многие критикуют. </vt:lpstr>
      <vt:lpstr>3. Форам правления</vt:lpstr>
      <vt:lpstr>Слайд 16</vt:lpstr>
      <vt:lpstr>Слайд 17</vt:lpstr>
      <vt:lpstr>Слайд 18</vt:lpstr>
      <vt:lpstr>3.2.По источнику государственного суверенитета.   </vt:lpstr>
      <vt:lpstr>Слайд 20</vt:lpstr>
      <vt:lpstr>4.Политико-территориальное устройство</vt:lpstr>
      <vt:lpstr>4.2. Федеративная форма</vt:lpstr>
      <vt:lpstr>Слайд 23</vt:lpstr>
      <vt:lpstr>Слайд 24</vt:lpstr>
      <vt:lpstr>Слайд 25</vt:lpstr>
      <vt:lpstr>4.3. Конфедеративная форма</vt:lpstr>
      <vt:lpstr>5. Форма распределения власти</vt:lpstr>
      <vt:lpstr>    Политическая карта мира может изменяться после появления, развития и разрешения геополитических конфликтов.</vt:lpstr>
      <vt:lpstr>Геополитической «почвой» разрастания таких конфликтов может быть: </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katya</cp:lastModifiedBy>
  <cp:revision>74</cp:revision>
  <dcterms:created xsi:type="dcterms:W3CDTF">2017-04-11T09:37:15Z</dcterms:created>
  <dcterms:modified xsi:type="dcterms:W3CDTF">2017-11-07T10:55:21Z</dcterms:modified>
</cp:coreProperties>
</file>